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62"/>
  </p:notesMasterIdLst>
  <p:sldIdLst>
    <p:sldId id="557" r:id="rId2"/>
    <p:sldId id="558" r:id="rId3"/>
    <p:sldId id="559" r:id="rId4"/>
    <p:sldId id="418" r:id="rId5"/>
    <p:sldId id="587" r:id="rId6"/>
    <p:sldId id="588" r:id="rId7"/>
    <p:sldId id="589" r:id="rId8"/>
    <p:sldId id="590" r:id="rId9"/>
    <p:sldId id="592" r:id="rId10"/>
    <p:sldId id="531" r:id="rId11"/>
    <p:sldId id="529" r:id="rId12"/>
    <p:sldId id="620" r:id="rId13"/>
    <p:sldId id="621" r:id="rId14"/>
    <p:sldId id="629" r:id="rId15"/>
    <p:sldId id="630" r:id="rId16"/>
    <p:sldId id="631" r:id="rId17"/>
    <p:sldId id="622" r:id="rId18"/>
    <p:sldId id="628" r:id="rId19"/>
    <p:sldId id="623" r:id="rId20"/>
    <p:sldId id="632" r:id="rId21"/>
    <p:sldId id="633" r:id="rId22"/>
    <p:sldId id="634" r:id="rId23"/>
    <p:sldId id="645" r:id="rId24"/>
    <p:sldId id="635" r:id="rId25"/>
    <p:sldId id="642" r:id="rId26"/>
    <p:sldId id="646" r:id="rId27"/>
    <p:sldId id="639" r:id="rId28"/>
    <p:sldId id="627" r:id="rId29"/>
    <p:sldId id="577" r:id="rId30"/>
    <p:sldId id="615" r:id="rId31"/>
    <p:sldId id="585" r:id="rId32"/>
    <p:sldId id="598" r:id="rId33"/>
    <p:sldId id="599" r:id="rId34"/>
    <p:sldId id="600" r:id="rId35"/>
    <p:sldId id="601" r:id="rId36"/>
    <p:sldId id="602" r:id="rId37"/>
    <p:sldId id="660" r:id="rId38"/>
    <p:sldId id="604" r:id="rId39"/>
    <p:sldId id="605" r:id="rId40"/>
    <p:sldId id="606" r:id="rId41"/>
    <p:sldId id="607" r:id="rId42"/>
    <p:sldId id="616" r:id="rId43"/>
    <p:sldId id="540" r:id="rId44"/>
    <p:sldId id="608" r:id="rId45"/>
    <p:sldId id="617" r:id="rId46"/>
    <p:sldId id="619" r:id="rId47"/>
    <p:sldId id="609" r:id="rId48"/>
    <p:sldId id="610" r:id="rId49"/>
    <p:sldId id="611" r:id="rId50"/>
    <p:sldId id="648" r:id="rId51"/>
    <p:sldId id="612" r:id="rId52"/>
    <p:sldId id="656" r:id="rId53"/>
    <p:sldId id="650" r:id="rId54"/>
    <p:sldId id="652" r:id="rId55"/>
    <p:sldId id="653" r:id="rId56"/>
    <p:sldId id="654" r:id="rId57"/>
    <p:sldId id="613" r:id="rId58"/>
    <p:sldId id="659" r:id="rId59"/>
    <p:sldId id="657" r:id="rId60"/>
    <p:sldId id="65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0" autoAdjust="0"/>
    <p:restoredTop sz="80261" autoAdjust="0"/>
  </p:normalViewPr>
  <p:slideViewPr>
    <p:cSldViewPr snapToGrid="0">
      <p:cViewPr varScale="1">
        <p:scale>
          <a:sx n="70" d="100"/>
          <a:sy n="70" d="100"/>
        </p:scale>
        <p:origin x="4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l9mJZnxjNP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DNAgJrnj4E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Optical Fiber Communication</a:t>
            </a:r>
            <a:endParaRPr lang="en-US" sz="4000" dirty="0"/>
          </a:p>
        </p:txBody>
      </p:sp>
    </p:spTree>
    <p:extLst>
      <p:ext uri="{BB962C8B-B14F-4D97-AF65-F5344CB8AC3E}">
        <p14:creationId xmlns:p14="http://schemas.microsoft.com/office/powerpoint/2010/main" val="3672550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10</a:t>
            </a:fld>
            <a:endParaRPr lang="en-US"/>
          </a:p>
        </p:txBody>
      </p:sp>
      <p:sp>
        <p:nvSpPr>
          <p:cNvPr id="7" name="TextBox 6"/>
          <p:cNvSpPr txBox="1"/>
          <p:nvPr/>
        </p:nvSpPr>
        <p:spPr>
          <a:xfrm>
            <a:off x="1337183" y="1909280"/>
            <a:ext cx="9564914" cy="707886"/>
          </a:xfrm>
          <a:prstGeom prst="rect">
            <a:avLst/>
          </a:prstGeom>
          <a:noFill/>
        </p:spPr>
        <p:txBody>
          <a:bodyPr wrap="square" rtlCol="0">
            <a:spAutoFit/>
          </a:bodyPr>
          <a:lstStyle/>
          <a:p>
            <a:pPr algn="ctr"/>
            <a:r>
              <a:rPr lang="en-US" sz="4000" dirty="0" smtClean="0"/>
              <a:t>Optical Fiber Connection</a:t>
            </a:r>
            <a:endParaRPr lang="en-US" sz="4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11</a:t>
            </a:fld>
            <a:endParaRPr lang="en-US"/>
          </a:p>
        </p:txBody>
      </p:sp>
      <p:sp>
        <p:nvSpPr>
          <p:cNvPr id="7" name="TextBox 6"/>
          <p:cNvSpPr txBox="1"/>
          <p:nvPr/>
        </p:nvSpPr>
        <p:spPr>
          <a:xfrm>
            <a:off x="1518253" y="1909279"/>
            <a:ext cx="9564914" cy="1938992"/>
          </a:xfrm>
          <a:prstGeom prst="rect">
            <a:avLst/>
          </a:prstGeom>
          <a:noFill/>
        </p:spPr>
        <p:txBody>
          <a:bodyPr wrap="square" rtlCol="0">
            <a:spAutoFit/>
          </a:bodyPr>
          <a:lstStyle/>
          <a:p>
            <a:pPr algn="ctr"/>
            <a:r>
              <a:rPr lang="en-US" sz="4000" dirty="0" smtClean="0"/>
              <a:t>Joints and </a:t>
            </a:r>
            <a:r>
              <a:rPr lang="en-US" sz="4000" dirty="0"/>
              <a:t>c</a:t>
            </a:r>
            <a:r>
              <a:rPr lang="en-US" sz="4000" dirty="0" smtClean="0"/>
              <a:t>ouplers</a:t>
            </a:r>
          </a:p>
          <a:p>
            <a:pPr algn="ctr"/>
            <a:r>
              <a:rPr lang="en-US" sz="4000" dirty="0" smtClean="0"/>
              <a:t>Fiber splices</a:t>
            </a:r>
          </a:p>
          <a:p>
            <a:pPr algn="ctr"/>
            <a:r>
              <a:rPr lang="en-US" sz="4000" dirty="0" smtClean="0"/>
              <a:t>Fiber connector</a:t>
            </a:r>
            <a:endParaRPr lang="en-US" sz="4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t>U</a:t>
            </a:r>
            <a:r>
              <a:rPr lang="en-US" dirty="0" smtClean="0"/>
              <a:t>nlike </a:t>
            </a:r>
            <a:r>
              <a:rPr lang="en-US" dirty="0"/>
              <a:t>a normal wire joint there are some special joints for fiber optics which are classified </a:t>
            </a:r>
            <a:r>
              <a:rPr lang="en-US" dirty="0" smtClean="0"/>
              <a:t>below:</a:t>
            </a:r>
          </a:p>
          <a:p>
            <a:pPr marL="109728" indent="0">
              <a:buNone/>
            </a:pPr>
            <a:r>
              <a:rPr lang="en-US" dirty="0" smtClean="0"/>
              <a:t>1: Splice: (</a:t>
            </a:r>
            <a:r>
              <a:rPr lang="en-US" dirty="0" err="1" smtClean="0"/>
              <a:t>i</a:t>
            </a:r>
            <a:r>
              <a:rPr lang="en-US" dirty="0" smtClean="0"/>
              <a:t>) Mechanical (ii) Fusion splice</a:t>
            </a:r>
          </a:p>
          <a:p>
            <a:pPr marL="109728" indent="0">
              <a:buNone/>
            </a:pPr>
            <a:r>
              <a:rPr lang="en-US" dirty="0" smtClean="0"/>
              <a:t>2. Connector: (</a:t>
            </a:r>
            <a:r>
              <a:rPr lang="en-US" dirty="0" err="1" smtClean="0"/>
              <a:t>i</a:t>
            </a:r>
            <a:r>
              <a:rPr lang="en-US" dirty="0" smtClean="0"/>
              <a:t>) DNP (ii) SMA connector</a:t>
            </a:r>
          </a:p>
          <a:p>
            <a:pPr marL="109728" indent="0">
              <a:buNone/>
            </a:pPr>
            <a:r>
              <a:rPr lang="en-US" dirty="0" smtClean="0"/>
              <a:t>3. Coupler: (</a:t>
            </a:r>
            <a:r>
              <a:rPr lang="en-US" dirty="0" err="1" smtClean="0"/>
              <a:t>i</a:t>
            </a:r>
            <a:r>
              <a:rPr lang="en-US" dirty="0" smtClean="0"/>
              <a:t>) T coupler (ii) Star coupler (iii) Three port coupler etc.</a:t>
            </a:r>
          </a:p>
          <a:p>
            <a:pPr marL="109728" indent="0">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12</a:t>
            </a:fld>
            <a:endParaRPr lang="en-US"/>
          </a:p>
        </p:txBody>
      </p:sp>
      <p:sp>
        <p:nvSpPr>
          <p:cNvPr id="4" name="Title 3"/>
          <p:cNvSpPr>
            <a:spLocks noGrp="1"/>
          </p:cNvSpPr>
          <p:nvPr>
            <p:ph type="title"/>
          </p:nvPr>
        </p:nvSpPr>
        <p:spPr/>
        <p:txBody>
          <a:bodyPr/>
          <a:lstStyle/>
          <a:p>
            <a:r>
              <a:rPr lang="en-US" dirty="0" smtClean="0"/>
              <a:t>Fiber Joints</a:t>
            </a:r>
            <a:endParaRPr lang="en-US" dirty="0"/>
          </a:p>
        </p:txBody>
      </p:sp>
    </p:spTree>
    <p:extLst>
      <p:ext uri="{BB962C8B-B14F-4D97-AF65-F5344CB8AC3E}">
        <p14:creationId xmlns:p14="http://schemas.microsoft.com/office/powerpoint/2010/main" val="81383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6896" y="1417638"/>
            <a:ext cx="10972800" cy="4525963"/>
          </a:xfrm>
        </p:spPr>
        <p:txBody>
          <a:bodyPr>
            <a:normAutofit/>
          </a:bodyPr>
          <a:lstStyle/>
          <a:p>
            <a:pPr marL="109728" indent="0" algn="just">
              <a:buNone/>
            </a:pPr>
            <a:r>
              <a:rPr lang="en-US" sz="2400" dirty="0"/>
              <a:t>A permanent or semi permanent connection between two individual optical fibers is known as fiber splice. And the process of joining two fibers is called as splicing. </a:t>
            </a:r>
            <a:r>
              <a:rPr lang="en-US" sz="2400" dirty="0" smtClean="0"/>
              <a:t>Splices </a:t>
            </a:r>
            <a:r>
              <a:rPr lang="en-US" sz="2400" dirty="0"/>
              <a:t>offer lower attenuation and lower back reflection than connectors and are less expensive. </a:t>
            </a:r>
            <a:endParaRPr lang="en-US" sz="2400" dirty="0" smtClean="0"/>
          </a:p>
          <a:p>
            <a:pPr marL="624078" indent="-514350">
              <a:buAutoNum type="romanLcParenBoth"/>
            </a:pPr>
            <a:r>
              <a:rPr lang="en-US" sz="2400" b="1" dirty="0" smtClean="0"/>
              <a:t>Mechanical Splice/ V </a:t>
            </a:r>
            <a:r>
              <a:rPr lang="en-US" sz="2400" b="1" dirty="0" err="1" smtClean="0"/>
              <a:t>Groov</a:t>
            </a:r>
            <a:r>
              <a:rPr lang="en-US" sz="2400" b="1" dirty="0" smtClean="0"/>
              <a:t> </a:t>
            </a:r>
            <a:r>
              <a:rPr lang="en-US" sz="2400" b="1" dirty="0"/>
              <a:t>–</a:t>
            </a:r>
            <a:r>
              <a:rPr lang="en-US" sz="2400" dirty="0"/>
              <a:t/>
            </a:r>
            <a:br>
              <a:rPr lang="en-US" sz="2400" dirty="0"/>
            </a:br>
            <a:r>
              <a:rPr lang="en-US" sz="2400" dirty="0" smtClean="0"/>
              <a:t>These </a:t>
            </a:r>
            <a:r>
              <a:rPr lang="en-US" sz="2400" dirty="0"/>
              <a:t>are the joints that mechanically hold the two fiber ends and are just an alignment device enabling light to pass from one end to the other</a:t>
            </a:r>
            <a:r>
              <a:rPr lang="en-US" sz="2400" dirty="0" smtClean="0"/>
              <a:t>.</a:t>
            </a:r>
            <a:endParaRPr lang="en-US" sz="2400" dirty="0"/>
          </a:p>
          <a:p>
            <a:pPr marL="109728" indent="0" algn="just">
              <a:buNone/>
            </a:pPr>
            <a:endParaRPr lang="en-US" sz="2400"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13</a:t>
            </a:fld>
            <a:endParaRPr lang="en-US"/>
          </a:p>
        </p:txBody>
      </p:sp>
      <p:sp>
        <p:nvSpPr>
          <p:cNvPr id="4" name="Title 3"/>
          <p:cNvSpPr>
            <a:spLocks noGrp="1"/>
          </p:cNvSpPr>
          <p:nvPr>
            <p:ph type="title"/>
          </p:nvPr>
        </p:nvSpPr>
        <p:spPr/>
        <p:txBody>
          <a:bodyPr/>
          <a:lstStyle/>
          <a:p>
            <a:r>
              <a:rPr lang="en-US" dirty="0" smtClean="0"/>
              <a:t>Splice</a:t>
            </a:r>
            <a:endParaRPr lang="en-US" dirty="0"/>
          </a:p>
        </p:txBody>
      </p:sp>
    </p:spTree>
    <p:extLst>
      <p:ext uri="{BB962C8B-B14F-4D97-AF65-F5344CB8AC3E}">
        <p14:creationId xmlns:p14="http://schemas.microsoft.com/office/powerpoint/2010/main" val="342270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6896" y="1417638"/>
            <a:ext cx="10972800" cy="4525963"/>
          </a:xfrm>
        </p:spPr>
        <p:txBody>
          <a:bodyPr>
            <a:normAutofit/>
          </a:bodyPr>
          <a:lstStyle/>
          <a:p>
            <a:pPr marL="624078" indent="-514350">
              <a:buFont typeface="Wingdings 3"/>
              <a:buAutoNum type="romanLcParenBoth"/>
            </a:pPr>
            <a:r>
              <a:rPr lang="en-US" sz="2400" b="1" dirty="0" smtClean="0"/>
              <a:t>Mechanical Splice/ V </a:t>
            </a:r>
            <a:r>
              <a:rPr lang="en-US" sz="2400" b="1" dirty="0" err="1" smtClean="0"/>
              <a:t>Groov</a:t>
            </a:r>
            <a:r>
              <a:rPr lang="en-US" sz="2400" b="1" dirty="0" smtClean="0"/>
              <a:t> –</a:t>
            </a:r>
          </a:p>
          <a:p>
            <a:pPr marL="109728" indent="0" algn="just">
              <a:buNone/>
            </a:pPr>
            <a:r>
              <a:rPr lang="en-US" sz="2400" dirty="0" smtClean="0"/>
              <a:t>Mechanical </a:t>
            </a:r>
            <a:r>
              <a:rPr lang="en-US" sz="2400" dirty="0"/>
              <a:t>splices join two fibers together by clamping them with a </a:t>
            </a:r>
            <a:r>
              <a:rPr lang="en-US" sz="2400" dirty="0" smtClean="0"/>
              <a:t>structure. </a:t>
            </a:r>
            <a:r>
              <a:rPr lang="en-US" sz="2400" dirty="0"/>
              <a:t>Mechanical splices may have a slightly higher loss and back reflection. These can be reduced by inserting index matching gel. V groove mechanical splicing provides a temporary joint </a:t>
            </a:r>
            <a:r>
              <a:rPr lang="en-US" sz="2400" dirty="0" err="1"/>
              <a:t>i.e</a:t>
            </a:r>
            <a:r>
              <a:rPr lang="en-US" sz="2400" dirty="0"/>
              <a:t> fibers can be disassembled if required. The fiber ends are butted together in a V – shaped groove as shown in </a:t>
            </a:r>
            <a:r>
              <a:rPr lang="en-US" sz="2400" dirty="0" smtClean="0"/>
              <a:t>figure.</a:t>
            </a:r>
            <a:endParaRPr lang="en-US" sz="2400"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14</a:t>
            </a:fld>
            <a:endParaRPr lang="en-US"/>
          </a:p>
        </p:txBody>
      </p:sp>
      <p:sp>
        <p:nvSpPr>
          <p:cNvPr id="4" name="Title 3"/>
          <p:cNvSpPr>
            <a:spLocks noGrp="1"/>
          </p:cNvSpPr>
          <p:nvPr>
            <p:ph type="title"/>
          </p:nvPr>
        </p:nvSpPr>
        <p:spPr/>
        <p:txBody>
          <a:bodyPr/>
          <a:lstStyle/>
          <a:p>
            <a:r>
              <a:rPr lang="en-US" dirty="0" smtClean="0"/>
              <a:t>Splice</a:t>
            </a:r>
            <a:endParaRPr lang="en-US" dirty="0"/>
          </a:p>
        </p:txBody>
      </p:sp>
    </p:spTree>
    <p:extLst>
      <p:ext uri="{BB962C8B-B14F-4D97-AF65-F5344CB8AC3E}">
        <p14:creationId xmlns:p14="http://schemas.microsoft.com/office/powerpoint/2010/main" val="1487073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9498" t="36087" r="25846" b="25707"/>
          <a:stretch/>
        </p:blipFill>
        <p:spPr>
          <a:xfrm>
            <a:off x="841973" y="1417638"/>
            <a:ext cx="8899556" cy="4716031"/>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15</a:t>
            </a:fld>
            <a:endParaRPr lang="en-US"/>
          </a:p>
        </p:txBody>
      </p:sp>
      <p:sp>
        <p:nvSpPr>
          <p:cNvPr id="4" name="Title 3"/>
          <p:cNvSpPr>
            <a:spLocks noGrp="1"/>
          </p:cNvSpPr>
          <p:nvPr>
            <p:ph type="title"/>
          </p:nvPr>
        </p:nvSpPr>
        <p:spPr/>
        <p:txBody>
          <a:bodyPr/>
          <a:lstStyle/>
          <a:p>
            <a:r>
              <a:rPr lang="en-US" dirty="0" smtClean="0"/>
              <a:t>Splice</a:t>
            </a:r>
            <a:endParaRPr lang="en-US" dirty="0"/>
          </a:p>
        </p:txBody>
      </p:sp>
    </p:spTree>
    <p:extLst>
      <p:ext uri="{BB962C8B-B14F-4D97-AF65-F5344CB8AC3E}">
        <p14:creationId xmlns:p14="http://schemas.microsoft.com/office/powerpoint/2010/main" val="840751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54351" t="31485" r="3792" b="17106"/>
          <a:stretch/>
        </p:blipFill>
        <p:spPr>
          <a:xfrm>
            <a:off x="1665838" y="1574880"/>
            <a:ext cx="9306962" cy="5283120"/>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16</a:t>
            </a:fld>
            <a:endParaRPr lang="en-US"/>
          </a:p>
        </p:txBody>
      </p:sp>
      <p:sp>
        <p:nvSpPr>
          <p:cNvPr id="4" name="Title 3"/>
          <p:cNvSpPr>
            <a:spLocks noGrp="1"/>
          </p:cNvSpPr>
          <p:nvPr>
            <p:ph type="title"/>
          </p:nvPr>
        </p:nvSpPr>
        <p:spPr/>
        <p:txBody>
          <a:bodyPr/>
          <a:lstStyle/>
          <a:p>
            <a:r>
              <a:rPr lang="en-US" dirty="0" smtClean="0"/>
              <a:t>Splice</a:t>
            </a:r>
            <a:endParaRPr lang="en-US" dirty="0"/>
          </a:p>
        </p:txBody>
      </p:sp>
    </p:spTree>
    <p:extLst>
      <p:ext uri="{BB962C8B-B14F-4D97-AF65-F5344CB8AC3E}">
        <p14:creationId xmlns:p14="http://schemas.microsoft.com/office/powerpoint/2010/main" val="2176391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buNone/>
            </a:pPr>
            <a:r>
              <a:rPr lang="en-US" b="1" dirty="0" smtClean="0"/>
              <a:t>(ii) </a:t>
            </a:r>
            <a:r>
              <a:rPr lang="en-US" b="1" dirty="0"/>
              <a:t>Fusion </a:t>
            </a:r>
            <a:r>
              <a:rPr lang="en-US" b="1" dirty="0" smtClean="0"/>
              <a:t>Splice</a:t>
            </a:r>
          </a:p>
          <a:p>
            <a:pPr marL="109728" indent="0" algn="just">
              <a:buNone/>
            </a:pPr>
            <a:r>
              <a:rPr lang="en-US" dirty="0" smtClean="0"/>
              <a:t>Fusion </a:t>
            </a:r>
            <a:r>
              <a:rPr lang="en-US" dirty="0"/>
              <a:t>splicing involves butting two cleaned fiber end faces and heating them until they melt together or fuse. Fusion splicing is normally done with a fusion splicer that controls the alignment of the two fibers to keep losses as low as </a:t>
            </a:r>
            <a:r>
              <a:rPr lang="en-US" dirty="0">
                <a:solidFill>
                  <a:srgbClr val="FF0000"/>
                </a:solidFill>
              </a:rPr>
              <a:t>0.05 </a:t>
            </a:r>
            <a:r>
              <a:rPr lang="en-US" dirty="0" err="1">
                <a:solidFill>
                  <a:srgbClr val="FF0000"/>
                </a:solidFill>
              </a:rPr>
              <a:t>dB</a:t>
            </a:r>
            <a:r>
              <a:rPr lang="en-US" dirty="0" err="1"/>
              <a:t>.</a:t>
            </a:r>
            <a:r>
              <a:rPr lang="en-US" dirty="0"/>
              <a:t> Fiber ends are first pre aligned and butted together under a microscope with micromanipulators. The butted joint is heated with electric arc or laser pulse to melt the fiber ends so can be bonded together. </a:t>
            </a:r>
            <a:endParaRPr lang="en-US" dirty="0" smtClean="0"/>
          </a:p>
          <a:p>
            <a:pPr marL="109728" indent="0" algn="just">
              <a:buNone/>
            </a:pPr>
            <a:endParaRPr lang="en-US" dirty="0" smtClean="0"/>
          </a:p>
          <a:p>
            <a:pPr marL="109728" indent="0" algn="just">
              <a:buNone/>
            </a:pPr>
            <a:r>
              <a:rPr lang="en-US" dirty="0"/>
              <a:t>It is a process in which two fiber ends are fused together using an electric arc. Generally monochromatic light is passed through one fiber end (input) and the other fiber end is adjusted in such a way that the output signal is maximum. At this point, high voltage is passed in an electric arc causing fusion of the two fiber ends. </a:t>
            </a:r>
          </a:p>
          <a:p>
            <a:pPr marL="109728" indent="0" algn="just">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17</a:t>
            </a:fld>
            <a:endParaRPr lang="en-US"/>
          </a:p>
        </p:txBody>
      </p:sp>
      <p:sp>
        <p:nvSpPr>
          <p:cNvPr id="4" name="Title 3"/>
          <p:cNvSpPr>
            <a:spLocks noGrp="1"/>
          </p:cNvSpPr>
          <p:nvPr>
            <p:ph type="title"/>
          </p:nvPr>
        </p:nvSpPr>
        <p:spPr/>
        <p:txBody>
          <a:bodyPr/>
          <a:lstStyle/>
          <a:p>
            <a:r>
              <a:rPr lang="en-US" dirty="0" smtClean="0"/>
              <a:t>Splice</a:t>
            </a:r>
            <a:endParaRPr lang="en-US" dirty="0"/>
          </a:p>
        </p:txBody>
      </p:sp>
    </p:spTree>
    <p:extLst>
      <p:ext uri="{BB962C8B-B14F-4D97-AF65-F5344CB8AC3E}">
        <p14:creationId xmlns:p14="http://schemas.microsoft.com/office/powerpoint/2010/main" val="960656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18</a:t>
            </a:fld>
            <a:endParaRPr lang="en-US"/>
          </a:p>
        </p:txBody>
      </p:sp>
      <p:sp>
        <p:nvSpPr>
          <p:cNvPr id="4" name="Title 3"/>
          <p:cNvSpPr>
            <a:spLocks noGrp="1"/>
          </p:cNvSpPr>
          <p:nvPr>
            <p:ph type="title"/>
          </p:nvPr>
        </p:nvSpPr>
        <p:spPr/>
        <p:txBody>
          <a:bodyPr/>
          <a:lstStyle/>
          <a:p>
            <a:r>
              <a:rPr lang="en-US" dirty="0" smtClean="0"/>
              <a:t>Splice</a:t>
            </a:r>
            <a:endParaRPr lang="en-US" dirty="0"/>
          </a:p>
        </p:txBody>
      </p:sp>
      <p:pic>
        <p:nvPicPr>
          <p:cNvPr id="6" name="Picture 5"/>
          <p:cNvPicPr>
            <a:picLocks noChangeAspect="1"/>
          </p:cNvPicPr>
          <p:nvPr/>
        </p:nvPicPr>
        <p:blipFill rotWithShape="1">
          <a:blip r:embed="rId2"/>
          <a:srcRect l="25457" t="30750" r="27902" b="28049"/>
          <a:stretch/>
        </p:blipFill>
        <p:spPr>
          <a:xfrm>
            <a:off x="6741814" y="4221980"/>
            <a:ext cx="5359651" cy="2663180"/>
          </a:xfrm>
          <a:prstGeom prst="rect">
            <a:avLst/>
          </a:prstGeom>
        </p:spPr>
      </p:pic>
      <p:pic>
        <p:nvPicPr>
          <p:cNvPr id="8" name="Picture 7"/>
          <p:cNvPicPr>
            <a:picLocks noChangeAspect="1"/>
          </p:cNvPicPr>
          <p:nvPr/>
        </p:nvPicPr>
        <p:blipFill rotWithShape="1">
          <a:blip r:embed="rId3"/>
          <a:srcRect l="46436" t="46818" r="19047" b="20810"/>
          <a:stretch/>
        </p:blipFill>
        <p:spPr>
          <a:xfrm>
            <a:off x="0" y="1294646"/>
            <a:ext cx="7831247" cy="4131267"/>
          </a:xfrm>
          <a:prstGeom prst="rect">
            <a:avLst/>
          </a:prstGeom>
        </p:spPr>
      </p:pic>
    </p:spTree>
    <p:extLst>
      <p:ext uri="{BB962C8B-B14F-4D97-AF65-F5344CB8AC3E}">
        <p14:creationId xmlns:p14="http://schemas.microsoft.com/office/powerpoint/2010/main" val="3247292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fontAlgn="base">
              <a:buNone/>
            </a:pPr>
            <a:r>
              <a:rPr lang="en-US" dirty="0"/>
              <a:t/>
            </a:r>
            <a:br>
              <a:rPr lang="en-US" dirty="0"/>
            </a:br>
            <a:r>
              <a:rPr lang="en-US" dirty="0"/>
              <a:t>It is a joint which is temporary </a:t>
            </a:r>
            <a:r>
              <a:rPr lang="en-US" dirty="0" smtClean="0"/>
              <a:t>i.e</a:t>
            </a:r>
            <a:r>
              <a:rPr lang="en-US" dirty="0"/>
              <a:t>. it is reusable. Some types of connector are:</a:t>
            </a:r>
          </a:p>
          <a:p>
            <a:pPr lvl="1" fontAlgn="base"/>
            <a:r>
              <a:rPr lang="en-US" b="1" dirty="0"/>
              <a:t>DNP connector –</a:t>
            </a:r>
            <a:r>
              <a:rPr lang="en-US" dirty="0"/>
              <a:t/>
            </a:r>
            <a:br>
              <a:rPr lang="en-US" dirty="0"/>
            </a:br>
            <a:r>
              <a:rPr lang="en-US" dirty="0"/>
              <a:t>Dry No Polish connector.</a:t>
            </a:r>
          </a:p>
          <a:p>
            <a:pPr lvl="1" fontAlgn="base"/>
            <a:r>
              <a:rPr lang="en-US" b="1" dirty="0"/>
              <a:t>SMA connector –</a:t>
            </a:r>
            <a:r>
              <a:rPr lang="en-US" dirty="0"/>
              <a:t/>
            </a:r>
            <a:br>
              <a:rPr lang="en-US" dirty="0"/>
            </a:br>
            <a:r>
              <a:rPr lang="en-US" dirty="0"/>
              <a:t>Surface Mount Adapter Connector.</a:t>
            </a:r>
          </a:p>
        </p:txBody>
      </p:sp>
      <p:sp>
        <p:nvSpPr>
          <p:cNvPr id="3" name="Slide Number Placeholder 2"/>
          <p:cNvSpPr>
            <a:spLocks noGrp="1"/>
          </p:cNvSpPr>
          <p:nvPr>
            <p:ph type="sldNum" sz="quarter" idx="12"/>
          </p:nvPr>
        </p:nvSpPr>
        <p:spPr/>
        <p:txBody>
          <a:bodyPr/>
          <a:lstStyle/>
          <a:p>
            <a:fld id="{4975AE14-5157-40EE-903F-4A617FD70239}" type="slidenum">
              <a:rPr lang="en-US" smtClean="0"/>
              <a:pPr/>
              <a:t>19</a:t>
            </a:fld>
            <a:endParaRPr lang="en-US"/>
          </a:p>
        </p:txBody>
      </p:sp>
      <p:sp>
        <p:nvSpPr>
          <p:cNvPr id="4" name="Title 3"/>
          <p:cNvSpPr>
            <a:spLocks noGrp="1"/>
          </p:cNvSpPr>
          <p:nvPr>
            <p:ph type="title"/>
          </p:nvPr>
        </p:nvSpPr>
        <p:spPr/>
        <p:txBody>
          <a:bodyPr/>
          <a:lstStyle/>
          <a:p>
            <a:r>
              <a:rPr lang="en-US" dirty="0" smtClean="0"/>
              <a:t>Connector</a:t>
            </a:r>
            <a:endParaRPr lang="en-US" dirty="0"/>
          </a:p>
        </p:txBody>
      </p:sp>
    </p:spTree>
    <p:extLst>
      <p:ext uri="{BB962C8B-B14F-4D97-AF65-F5344CB8AC3E}">
        <p14:creationId xmlns:p14="http://schemas.microsoft.com/office/powerpoint/2010/main" val="759253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a:t>
            </a:fld>
            <a:endParaRPr lang="en-US"/>
          </a:p>
        </p:txBody>
      </p:sp>
      <p:pic>
        <p:nvPicPr>
          <p:cNvPr id="4" name="Picture 3"/>
          <p:cNvPicPr>
            <a:picLocks noChangeAspect="1"/>
          </p:cNvPicPr>
          <p:nvPr/>
        </p:nvPicPr>
        <p:blipFill rotWithShape="1">
          <a:blip r:embed="rId2"/>
          <a:srcRect l="8899" t="30804" r="16132" b="45826"/>
          <a:stretch/>
        </p:blipFill>
        <p:spPr>
          <a:xfrm>
            <a:off x="0" y="1321806"/>
            <a:ext cx="12192000" cy="2209046"/>
          </a:xfrm>
          <a:prstGeom prst="rect">
            <a:avLst/>
          </a:prstGeom>
        </p:spPr>
      </p:pic>
      <p:pic>
        <p:nvPicPr>
          <p:cNvPr id="5" name="Picture 4"/>
          <p:cNvPicPr>
            <a:picLocks noChangeAspect="1"/>
          </p:cNvPicPr>
          <p:nvPr/>
        </p:nvPicPr>
        <p:blipFill rotWithShape="1">
          <a:blip r:embed="rId3"/>
          <a:srcRect l="8635" t="45213" r="15514" b="30946"/>
          <a:stretch/>
        </p:blipFill>
        <p:spPr>
          <a:xfrm>
            <a:off x="-81481" y="3601461"/>
            <a:ext cx="12192000" cy="2155587"/>
          </a:xfrm>
          <a:prstGeom prst="rect">
            <a:avLst/>
          </a:prstGeom>
        </p:spPr>
      </p:pic>
    </p:spTree>
    <p:extLst>
      <p:ext uri="{BB962C8B-B14F-4D97-AF65-F5344CB8AC3E}">
        <p14:creationId xmlns:p14="http://schemas.microsoft.com/office/powerpoint/2010/main" val="1187134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47261" t="21284" r="18195" b="12505"/>
          <a:stretch/>
        </p:blipFill>
        <p:spPr>
          <a:xfrm>
            <a:off x="0" y="949902"/>
            <a:ext cx="6264998" cy="5908098"/>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20</a:t>
            </a:fld>
            <a:endParaRPr lang="en-US"/>
          </a:p>
        </p:txBody>
      </p:sp>
      <p:sp>
        <p:nvSpPr>
          <p:cNvPr id="4" name="Title 3"/>
          <p:cNvSpPr>
            <a:spLocks noGrp="1"/>
          </p:cNvSpPr>
          <p:nvPr>
            <p:ph type="title"/>
          </p:nvPr>
        </p:nvSpPr>
        <p:spPr>
          <a:xfrm>
            <a:off x="556896" y="0"/>
            <a:ext cx="10972800" cy="1143000"/>
          </a:xfrm>
        </p:spPr>
        <p:txBody>
          <a:bodyPr/>
          <a:lstStyle/>
          <a:p>
            <a:r>
              <a:rPr lang="en-US" dirty="0" smtClean="0"/>
              <a:t>Coupler</a:t>
            </a:r>
            <a:endParaRPr lang="en-US" dirty="0"/>
          </a:p>
        </p:txBody>
      </p:sp>
      <p:pic>
        <p:nvPicPr>
          <p:cNvPr id="6" name="Picture 5"/>
          <p:cNvPicPr>
            <a:picLocks noChangeAspect="1"/>
          </p:cNvPicPr>
          <p:nvPr/>
        </p:nvPicPr>
        <p:blipFill rotWithShape="1">
          <a:blip r:embed="rId3"/>
          <a:srcRect l="40172" t="24675" r="16604" b="50641"/>
          <a:stretch/>
        </p:blipFill>
        <p:spPr>
          <a:xfrm>
            <a:off x="6264998" y="1792587"/>
            <a:ext cx="5927002" cy="1982886"/>
          </a:xfrm>
          <a:prstGeom prst="rect">
            <a:avLst/>
          </a:prstGeom>
        </p:spPr>
      </p:pic>
    </p:spTree>
    <p:extLst>
      <p:ext uri="{BB962C8B-B14F-4D97-AF65-F5344CB8AC3E}">
        <p14:creationId xmlns:p14="http://schemas.microsoft.com/office/powerpoint/2010/main" val="2554328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buNone/>
            </a:pPr>
            <a:r>
              <a:rPr lang="en-US" b="1" dirty="0"/>
              <a:t>1. Y Coupler</a:t>
            </a:r>
            <a:endParaRPr lang="en-US" dirty="0"/>
          </a:p>
          <a:p>
            <a:pPr marL="109728" indent="0">
              <a:buNone/>
            </a:pPr>
            <a:r>
              <a:rPr lang="en-US" dirty="0"/>
              <a:t>Y coupler is also called tap coupler. This type of coupler simply divides the signal into two outputs. The power distribution ratio between two outputs can be precisely controlled, such as 10/90 percent, 20/80 percent, 30/70 percent, 40/60 percent or 50/50 percent</a:t>
            </a:r>
            <a:r>
              <a:rPr lang="en-US" dirty="0" smtClean="0"/>
              <a:t>.</a:t>
            </a:r>
          </a:p>
          <a:p>
            <a:pPr marL="109728" indent="0">
              <a:buNone/>
            </a:pPr>
            <a:r>
              <a:rPr lang="en-US" b="1" dirty="0"/>
              <a:t>2. T Coupler</a:t>
            </a:r>
            <a:endParaRPr lang="en-US" dirty="0"/>
          </a:p>
          <a:p>
            <a:pPr marL="109728" indent="0">
              <a:buNone/>
            </a:pPr>
            <a:r>
              <a:rPr lang="en-US" dirty="0"/>
              <a:t>T coupler functions the same as Y coupler</a:t>
            </a:r>
            <a:r>
              <a:rPr lang="en-US" dirty="0" smtClean="0"/>
              <a:t>. </a:t>
            </a:r>
            <a:r>
              <a:rPr lang="en-US" dirty="0"/>
              <a:t>T couplers can be cascade to connect multiple terminals on a network, as shown below. The split ratio between two outputs should be 10/90 percent or 20/80 percent in order to have enough power left for next terminal in the link</a:t>
            </a:r>
            <a:r>
              <a:rPr lang="en-US" dirty="0" smtClean="0"/>
              <a:t>.</a:t>
            </a:r>
          </a:p>
          <a:p>
            <a:pPr marL="109728" indent="0">
              <a:buNone/>
            </a:pPr>
            <a:r>
              <a:rPr lang="en-US" u="sng" dirty="0"/>
              <a:t>Advantages of T and Y Coupler</a:t>
            </a:r>
            <a:endParaRPr lang="en-US" dirty="0"/>
          </a:p>
          <a:p>
            <a:pPr marL="109728" indent="0">
              <a:buNone/>
            </a:pPr>
            <a:r>
              <a:rPr lang="en-US" dirty="0"/>
              <a:t>T couplers are readily available and can be terminated with standard connectors such as SC, ST, FC, LC, etc. You can quickly set up a small network with T couplers cascaded that way.</a:t>
            </a:r>
          </a:p>
          <a:p>
            <a:pPr marL="109728" indent="0">
              <a:buNone/>
            </a:pPr>
            <a:endParaRPr lang="en-US" dirty="0"/>
          </a:p>
          <a:p>
            <a:pPr marL="109728" indent="0">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21</a:t>
            </a:fld>
            <a:endParaRPr lang="en-US"/>
          </a:p>
        </p:txBody>
      </p:sp>
      <p:sp>
        <p:nvSpPr>
          <p:cNvPr id="4" name="Title 3"/>
          <p:cNvSpPr>
            <a:spLocks noGrp="1"/>
          </p:cNvSpPr>
          <p:nvPr>
            <p:ph type="title"/>
          </p:nvPr>
        </p:nvSpPr>
        <p:spPr/>
        <p:txBody>
          <a:bodyPr/>
          <a:lstStyle/>
          <a:p>
            <a:r>
              <a:rPr lang="en-US" dirty="0" smtClean="0"/>
              <a:t>Coupler</a:t>
            </a:r>
            <a:endParaRPr lang="en-US" dirty="0"/>
          </a:p>
        </p:txBody>
      </p:sp>
    </p:spTree>
    <p:extLst>
      <p:ext uri="{BB962C8B-B14F-4D97-AF65-F5344CB8AC3E}">
        <p14:creationId xmlns:p14="http://schemas.microsoft.com/office/powerpoint/2010/main" val="129226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22</a:t>
            </a:fld>
            <a:endParaRPr lang="en-US"/>
          </a:p>
        </p:txBody>
      </p:sp>
      <p:pic>
        <p:nvPicPr>
          <p:cNvPr id="1026" name="Picture 2"/>
          <p:cNvPicPr>
            <a:picLocks noChangeAspect="1" noChangeArrowheads="1"/>
          </p:cNvPicPr>
          <p:nvPr/>
        </p:nvPicPr>
        <p:blipFill>
          <a:blip r:embed="rId2"/>
          <a:srcRect l="26884" t="16667" r="25371" b="21619"/>
          <a:stretch>
            <a:fillRect/>
          </a:stretch>
        </p:blipFill>
        <p:spPr bwMode="auto">
          <a:xfrm>
            <a:off x="2148111" y="740228"/>
            <a:ext cx="7605486" cy="5304972"/>
          </a:xfrm>
          <a:prstGeom prst="rect">
            <a:avLst/>
          </a:prstGeom>
          <a:noFill/>
          <a:ln w="9525">
            <a:noFill/>
            <a:miter lim="800000"/>
            <a:headEnd/>
            <a:tailEnd/>
          </a:ln>
          <a:effectLst/>
        </p:spPr>
      </p:pic>
    </p:spTree>
    <p:extLst>
      <p:ext uri="{BB962C8B-B14F-4D97-AF65-F5344CB8AC3E}">
        <p14:creationId xmlns:p14="http://schemas.microsoft.com/office/powerpoint/2010/main" val="2262538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90382"/>
            <a:ext cx="10972800" cy="4525963"/>
          </a:xfrm>
        </p:spPr>
        <p:txBody>
          <a:bodyPr/>
          <a:lstStyle/>
          <a:p>
            <a:pPr marL="109728" indent="0" fontAlgn="base">
              <a:buNone/>
            </a:pPr>
            <a:r>
              <a:rPr lang="en-US" dirty="0" smtClean="0"/>
              <a:t>It </a:t>
            </a:r>
            <a:r>
              <a:rPr lang="en-US" dirty="0"/>
              <a:t>is a device that is used for multiplexing and de-multiplexing a signal. When a coupler is used for de-multiplexing a signal it is known as a Combiner. There are many types of coupler such as :</a:t>
            </a:r>
            <a:r>
              <a:rPr lang="en-US" b="1" dirty="0"/>
              <a:t>T- Coupler –</a:t>
            </a:r>
            <a:r>
              <a:rPr lang="en-US" dirty="0"/>
              <a:t/>
            </a:r>
            <a:br>
              <a:rPr lang="en-US" dirty="0"/>
            </a:br>
            <a:r>
              <a:rPr lang="en-US" dirty="0"/>
              <a:t>It splits the incoming signal into two </a:t>
            </a:r>
            <a:r>
              <a:rPr lang="en-US" dirty="0" smtClean="0"/>
              <a:t>parts</a:t>
            </a:r>
          </a:p>
          <a:p>
            <a:pPr marL="109728" indent="0" fontAlgn="base">
              <a:buNone/>
            </a:pPr>
            <a:r>
              <a:rPr lang="en-US" b="1" dirty="0"/>
              <a:t>Star –</a:t>
            </a:r>
            <a:r>
              <a:rPr lang="en-US" dirty="0"/>
              <a:t/>
            </a:r>
            <a:br>
              <a:rPr lang="en-US" dirty="0"/>
            </a:br>
            <a:r>
              <a:rPr lang="en-US" dirty="0"/>
              <a:t>It splits the incoming signal into many parts.</a:t>
            </a:r>
          </a:p>
          <a:p>
            <a:pPr marL="109728" indent="0" fontAlgn="base">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23</a:t>
            </a:fld>
            <a:endParaRPr lang="en-US"/>
          </a:p>
        </p:txBody>
      </p:sp>
      <p:sp>
        <p:nvSpPr>
          <p:cNvPr id="4" name="Title 3"/>
          <p:cNvSpPr>
            <a:spLocks noGrp="1"/>
          </p:cNvSpPr>
          <p:nvPr>
            <p:ph type="title"/>
          </p:nvPr>
        </p:nvSpPr>
        <p:spPr/>
        <p:txBody>
          <a:bodyPr/>
          <a:lstStyle/>
          <a:p>
            <a:r>
              <a:rPr lang="en-US" dirty="0" smtClean="0"/>
              <a:t>T and Star Coupler </a:t>
            </a:r>
            <a:endParaRPr lang="en-US" dirty="0"/>
          </a:p>
        </p:txBody>
      </p:sp>
      <p:pic>
        <p:nvPicPr>
          <p:cNvPr id="5" name="Picture 4"/>
          <p:cNvPicPr>
            <a:picLocks noChangeAspect="1"/>
          </p:cNvPicPr>
          <p:nvPr/>
        </p:nvPicPr>
        <p:blipFill rotWithShape="1">
          <a:blip r:embed="rId2"/>
          <a:srcRect l="34482" t="28622" r="36207" b="28212"/>
          <a:stretch/>
        </p:blipFill>
        <p:spPr>
          <a:xfrm>
            <a:off x="8358955" y="3492728"/>
            <a:ext cx="3833045" cy="3175301"/>
          </a:xfrm>
          <a:prstGeom prst="rect">
            <a:avLst/>
          </a:prstGeom>
        </p:spPr>
      </p:pic>
      <p:pic>
        <p:nvPicPr>
          <p:cNvPr id="6" name="Picture 5"/>
          <p:cNvPicPr>
            <a:picLocks noChangeAspect="1"/>
          </p:cNvPicPr>
          <p:nvPr/>
        </p:nvPicPr>
        <p:blipFill rotWithShape="1">
          <a:blip r:embed="rId3"/>
          <a:srcRect l="25832" t="37069" r="26572" b="34495"/>
          <a:stretch/>
        </p:blipFill>
        <p:spPr>
          <a:xfrm>
            <a:off x="2470630" y="4747850"/>
            <a:ext cx="5713701" cy="1920179"/>
          </a:xfrm>
          <a:prstGeom prst="rect">
            <a:avLst/>
          </a:prstGeom>
        </p:spPr>
      </p:pic>
    </p:spTree>
    <p:extLst>
      <p:ext uri="{BB962C8B-B14F-4D97-AF65-F5344CB8AC3E}">
        <p14:creationId xmlns:p14="http://schemas.microsoft.com/office/powerpoint/2010/main" val="1411283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buNone/>
            </a:pPr>
            <a:r>
              <a:rPr lang="en-US" b="1" dirty="0"/>
              <a:t>3. Star Couplers</a:t>
            </a:r>
            <a:endParaRPr lang="en-US" dirty="0"/>
          </a:p>
          <a:p>
            <a:pPr marL="109728" indent="0">
              <a:buNone/>
            </a:pPr>
            <a:r>
              <a:rPr lang="en-US" dirty="0"/>
              <a:t>Star couplers have multiple inputs and outputs. The input and output port number could be the same or not, such as 2×2, 4×4, 8×8, etc. Star couplers distribute the input power uniformly among the output fibers.</a:t>
            </a:r>
          </a:p>
          <a:p>
            <a:pPr marL="109728" indent="0">
              <a:buNone/>
            </a:pPr>
            <a:r>
              <a:rPr lang="en-US" u="sng" dirty="0"/>
              <a:t>A) Directional Star Coupler</a:t>
            </a:r>
            <a:endParaRPr lang="en-US" dirty="0"/>
          </a:p>
          <a:p>
            <a:pPr marL="109728" indent="0">
              <a:buNone/>
            </a:pPr>
            <a:r>
              <a:rPr lang="en-US" dirty="0"/>
              <a:t>The first type is directional, mixing optical signals from all inputs and then distribute them among all </a:t>
            </a:r>
            <a:r>
              <a:rPr lang="en-US" dirty="0" smtClean="0"/>
              <a:t>outputs. These </a:t>
            </a:r>
            <a:r>
              <a:rPr lang="en-US" dirty="0"/>
              <a:t>are bidirectional devices because they also can transmit light in the opposite direction.</a:t>
            </a:r>
          </a:p>
          <a:p>
            <a:pPr marL="109728" indent="0">
              <a:buNone/>
            </a:pPr>
            <a:r>
              <a:rPr lang="en-US" dirty="0"/>
              <a:t>Note: an optical signal introduced into any input port is distributed to all output ports.</a:t>
            </a:r>
          </a:p>
          <a:p>
            <a:pPr marL="109728" indent="0">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24</a:t>
            </a:fld>
            <a:endParaRPr lang="en-US"/>
          </a:p>
        </p:txBody>
      </p:sp>
      <p:sp>
        <p:nvSpPr>
          <p:cNvPr id="4" name="Title 3"/>
          <p:cNvSpPr>
            <a:spLocks noGrp="1"/>
          </p:cNvSpPr>
          <p:nvPr>
            <p:ph type="title"/>
          </p:nvPr>
        </p:nvSpPr>
        <p:spPr/>
        <p:txBody>
          <a:bodyPr/>
          <a:lstStyle/>
          <a:p>
            <a:r>
              <a:rPr lang="en-US" dirty="0" smtClean="0"/>
              <a:t>Coupler</a:t>
            </a:r>
            <a:endParaRPr lang="en-US" dirty="0"/>
          </a:p>
        </p:txBody>
      </p:sp>
    </p:spTree>
    <p:extLst>
      <p:ext uri="{BB962C8B-B14F-4D97-AF65-F5344CB8AC3E}">
        <p14:creationId xmlns:p14="http://schemas.microsoft.com/office/powerpoint/2010/main" val="2348396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1397" t="31485" r="32035" b="18305"/>
          <a:stretch/>
        </p:blipFill>
        <p:spPr>
          <a:xfrm>
            <a:off x="1276538" y="1664152"/>
            <a:ext cx="9153054" cy="5230061"/>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25</a:t>
            </a:fld>
            <a:endParaRPr lang="en-US"/>
          </a:p>
        </p:txBody>
      </p:sp>
      <p:sp>
        <p:nvSpPr>
          <p:cNvPr id="4" name="Title 3"/>
          <p:cNvSpPr>
            <a:spLocks noGrp="1"/>
          </p:cNvSpPr>
          <p:nvPr>
            <p:ph type="title"/>
          </p:nvPr>
        </p:nvSpPr>
        <p:spPr/>
        <p:txBody>
          <a:bodyPr/>
          <a:lstStyle/>
          <a:p>
            <a:r>
              <a:rPr lang="en-US" dirty="0" smtClean="0"/>
              <a:t>Coupler</a:t>
            </a:r>
            <a:endParaRPr lang="en-US" dirty="0"/>
          </a:p>
        </p:txBody>
      </p:sp>
    </p:spTree>
    <p:extLst>
      <p:ext uri="{BB962C8B-B14F-4D97-AF65-F5344CB8AC3E}">
        <p14:creationId xmlns:p14="http://schemas.microsoft.com/office/powerpoint/2010/main" val="2116703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5996" t="15084" r="26746" b="17505"/>
          <a:stretch/>
        </p:blipFill>
        <p:spPr>
          <a:xfrm>
            <a:off x="2824680" y="832919"/>
            <a:ext cx="7654531" cy="6141849"/>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26</a:t>
            </a:fld>
            <a:endParaRPr lang="en-US"/>
          </a:p>
        </p:txBody>
      </p:sp>
      <p:sp>
        <p:nvSpPr>
          <p:cNvPr id="6" name="Title 5"/>
          <p:cNvSpPr txBox="1">
            <a:spLocks noGrp="1"/>
          </p:cNvSpPr>
          <p:nvPr>
            <p:ph type="title"/>
          </p:nvPr>
        </p:nvSpPr>
        <p:spPr>
          <a:xfrm>
            <a:off x="935525" y="12361"/>
            <a:ext cx="10972800" cy="707886"/>
          </a:xfrm>
          <a:prstGeom prst="rect">
            <a:avLst/>
          </a:prstGeom>
          <a:noFill/>
        </p:spPr>
        <p:txBody>
          <a:bodyPr wrap="square" rtlCol="0">
            <a:spAutoFit/>
          </a:bodyPr>
          <a:lstStyle/>
          <a:p>
            <a:pPr algn="ctr"/>
            <a:r>
              <a:rPr lang="en-US" sz="4000" dirty="0" smtClean="0"/>
              <a:t>Splitter and Combiner</a:t>
            </a:r>
            <a:endParaRPr lang="en-US" sz="4000" dirty="0"/>
          </a:p>
        </p:txBody>
      </p:sp>
    </p:spTree>
    <p:extLst>
      <p:ext uri="{BB962C8B-B14F-4D97-AF65-F5344CB8AC3E}">
        <p14:creationId xmlns:p14="http://schemas.microsoft.com/office/powerpoint/2010/main" val="1422966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6896" y="1265761"/>
            <a:ext cx="10972800" cy="4525963"/>
          </a:xfrm>
        </p:spPr>
        <p:txBody>
          <a:bodyPr>
            <a:normAutofit/>
          </a:bodyPr>
          <a:lstStyle/>
          <a:p>
            <a:pPr marL="109728" indent="0">
              <a:buNone/>
            </a:pPr>
            <a:r>
              <a:rPr lang="en-US" sz="2400" u="sng" dirty="0"/>
              <a:t>B) Non-Directional Star Coupler</a:t>
            </a:r>
            <a:endParaRPr lang="en-US" sz="2400" dirty="0"/>
          </a:p>
          <a:p>
            <a:pPr marL="109728" indent="0">
              <a:buNone/>
            </a:pPr>
            <a:r>
              <a:rPr lang="en-US" sz="2400" dirty="0"/>
              <a:t>The second type of star coupler is non-directional. It takes inputs from all fibers and then distribute them among all fibers, both input and </a:t>
            </a:r>
            <a:r>
              <a:rPr lang="en-US" sz="2400" dirty="0" smtClean="0"/>
              <a:t>output. </a:t>
            </a:r>
          </a:p>
          <a:p>
            <a:pPr marL="109728" indent="0">
              <a:buNone/>
            </a:pPr>
            <a:r>
              <a:rPr lang="en-US" sz="2400" dirty="0" smtClean="0"/>
              <a:t>In </a:t>
            </a:r>
            <a:r>
              <a:rPr lang="en-US" sz="2400" dirty="0"/>
              <a:t>a non-directional coupler, light going in any one port emerges from all the ports, including the input. This type of coupler doesn’t have large demand but they are available in the market. Non-directional coupler is made by reflecting the input light into all output ports. It has a mirror at the </a:t>
            </a:r>
            <a:r>
              <a:rPr lang="en-US" sz="2400" dirty="0" smtClean="0"/>
              <a:t>end.</a:t>
            </a:r>
            <a:endParaRPr lang="en-US" sz="2400" dirty="0"/>
          </a:p>
          <a:p>
            <a:pPr marL="109728" indent="0">
              <a:buNone/>
            </a:pPr>
            <a:endParaRPr lang="en-US" sz="2400"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27</a:t>
            </a:fld>
            <a:endParaRPr lang="en-US"/>
          </a:p>
        </p:txBody>
      </p:sp>
      <p:sp>
        <p:nvSpPr>
          <p:cNvPr id="4" name="Title 3"/>
          <p:cNvSpPr>
            <a:spLocks noGrp="1"/>
          </p:cNvSpPr>
          <p:nvPr>
            <p:ph type="title"/>
          </p:nvPr>
        </p:nvSpPr>
        <p:spPr/>
        <p:txBody>
          <a:bodyPr/>
          <a:lstStyle/>
          <a:p>
            <a:r>
              <a:rPr lang="en-US" dirty="0" smtClean="0"/>
              <a:t>Coupler</a:t>
            </a:r>
            <a:endParaRPr lang="en-US" dirty="0"/>
          </a:p>
        </p:txBody>
      </p:sp>
      <p:pic>
        <p:nvPicPr>
          <p:cNvPr id="5" name="Content Placeholder 4"/>
          <p:cNvPicPr>
            <a:picLocks noChangeAspect="1"/>
          </p:cNvPicPr>
          <p:nvPr/>
        </p:nvPicPr>
        <p:blipFill rotWithShape="1">
          <a:blip r:embed="rId2"/>
          <a:srcRect l="37585" t="42488" r="37098" b="20906"/>
          <a:stretch/>
        </p:blipFill>
        <p:spPr>
          <a:xfrm>
            <a:off x="3876090" y="4594974"/>
            <a:ext cx="4113701" cy="1995533"/>
          </a:xfrm>
          <a:prstGeom prst="rect">
            <a:avLst/>
          </a:prstGeom>
        </p:spPr>
      </p:pic>
      <p:pic>
        <p:nvPicPr>
          <p:cNvPr id="6" name="Content Placeholder 4"/>
          <p:cNvPicPr>
            <a:picLocks noChangeAspect="1"/>
          </p:cNvPicPr>
          <p:nvPr/>
        </p:nvPicPr>
        <p:blipFill rotWithShape="1">
          <a:blip r:embed="rId3"/>
          <a:srcRect l="32419" t="33891" r="31468" b="29493"/>
          <a:stretch/>
        </p:blipFill>
        <p:spPr>
          <a:xfrm>
            <a:off x="8233631" y="4594974"/>
            <a:ext cx="3539905" cy="2018923"/>
          </a:xfrm>
          <a:prstGeom prst="rect">
            <a:avLst/>
          </a:prstGeom>
        </p:spPr>
      </p:pic>
    </p:spTree>
    <p:extLst>
      <p:ext uri="{BB962C8B-B14F-4D97-AF65-F5344CB8AC3E}">
        <p14:creationId xmlns:p14="http://schemas.microsoft.com/office/powerpoint/2010/main" val="2313087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fontAlgn="base">
              <a:buNone/>
            </a:pPr>
            <a:r>
              <a:rPr lang="en-US" b="1" dirty="0"/>
              <a:t>Three Port Coupler –</a:t>
            </a:r>
            <a:r>
              <a:rPr lang="en-US" dirty="0"/>
              <a:t/>
            </a:r>
            <a:br>
              <a:rPr lang="en-US" dirty="0"/>
            </a:br>
            <a:r>
              <a:rPr lang="en-US" dirty="0"/>
              <a:t>It splits the incoming signal into two parts. Here, grin lenses or beam splitter is not used.</a:t>
            </a:r>
          </a:p>
        </p:txBody>
      </p:sp>
      <p:sp>
        <p:nvSpPr>
          <p:cNvPr id="3" name="Slide Number Placeholder 2"/>
          <p:cNvSpPr>
            <a:spLocks noGrp="1"/>
          </p:cNvSpPr>
          <p:nvPr>
            <p:ph type="sldNum" sz="quarter" idx="12"/>
          </p:nvPr>
        </p:nvSpPr>
        <p:spPr/>
        <p:txBody>
          <a:bodyPr/>
          <a:lstStyle/>
          <a:p>
            <a:fld id="{4975AE14-5157-40EE-903F-4A617FD70239}" type="slidenum">
              <a:rPr lang="en-US" smtClean="0"/>
              <a:pPr/>
              <a:t>28</a:t>
            </a:fld>
            <a:endParaRPr lang="en-US"/>
          </a:p>
        </p:txBody>
      </p:sp>
      <p:sp>
        <p:nvSpPr>
          <p:cNvPr id="4" name="Title 3"/>
          <p:cNvSpPr>
            <a:spLocks noGrp="1"/>
          </p:cNvSpPr>
          <p:nvPr>
            <p:ph type="title"/>
          </p:nvPr>
        </p:nvSpPr>
        <p:spPr/>
        <p:txBody>
          <a:bodyPr/>
          <a:lstStyle/>
          <a:p>
            <a:r>
              <a:rPr lang="en-US" dirty="0"/>
              <a:t>Coupler </a:t>
            </a:r>
          </a:p>
        </p:txBody>
      </p:sp>
      <p:pic>
        <p:nvPicPr>
          <p:cNvPr id="7" name="Picture 6"/>
          <p:cNvPicPr>
            <a:picLocks noChangeAspect="1"/>
          </p:cNvPicPr>
          <p:nvPr/>
        </p:nvPicPr>
        <p:blipFill rotWithShape="1">
          <a:blip r:embed="rId2"/>
          <a:srcRect l="25697" t="40770" r="27138" b="24062"/>
          <a:stretch/>
        </p:blipFill>
        <p:spPr>
          <a:xfrm>
            <a:off x="4888872" y="3744310"/>
            <a:ext cx="7221346" cy="3028760"/>
          </a:xfrm>
          <a:prstGeom prst="rect">
            <a:avLst/>
          </a:prstGeom>
        </p:spPr>
      </p:pic>
    </p:spTree>
    <p:extLst>
      <p:ext uri="{BB962C8B-B14F-4D97-AF65-F5344CB8AC3E}">
        <p14:creationId xmlns:p14="http://schemas.microsoft.com/office/powerpoint/2010/main" val="241678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65837" y="2061901"/>
            <a:ext cx="8923699" cy="2772649"/>
          </a:xfrm>
        </p:spPr>
        <p:txBody>
          <a:bodyPr>
            <a:noAutofit/>
          </a:bodyPr>
          <a:lstStyle/>
          <a:p>
            <a:pPr marL="109728" indent="0">
              <a:buNone/>
            </a:pPr>
            <a:r>
              <a:rPr lang="en-US" sz="2400" u="sng" dirty="0">
                <a:hlinkClick r:id="rId2"/>
              </a:rPr>
              <a:t>https://www.youtube.com/watch?v=l9mJZnxjNPo</a:t>
            </a:r>
            <a:endParaRPr lang="en-US" sz="2400" dirty="0"/>
          </a:p>
          <a:p>
            <a:pPr marL="109728" indent="0">
              <a:buNone/>
            </a:pPr>
            <a:r>
              <a:rPr lang="en-US" sz="2400" dirty="0"/>
              <a:t>https://www.youtube.com/watch?v=6ZG9gwfiDT4</a:t>
            </a:r>
          </a:p>
        </p:txBody>
      </p:sp>
      <p:sp>
        <p:nvSpPr>
          <p:cNvPr id="3" name="Slide Number Placeholder 2"/>
          <p:cNvSpPr>
            <a:spLocks noGrp="1"/>
          </p:cNvSpPr>
          <p:nvPr>
            <p:ph type="sldNum" sz="quarter" idx="12"/>
          </p:nvPr>
        </p:nvSpPr>
        <p:spPr/>
        <p:txBody>
          <a:bodyPr/>
          <a:lstStyle/>
          <a:p>
            <a:fld id="{4975AE14-5157-40EE-903F-4A617FD70239}" type="slidenum">
              <a:rPr lang="en-US" smtClean="0"/>
              <a:pPr/>
              <a:t>29</a:t>
            </a:fld>
            <a:endParaRPr lang="en-US"/>
          </a:p>
        </p:txBody>
      </p:sp>
      <p:sp>
        <p:nvSpPr>
          <p:cNvPr id="4" name="Title 3"/>
          <p:cNvSpPr>
            <a:spLocks noGrp="1"/>
          </p:cNvSpPr>
          <p:nvPr>
            <p:ph type="title"/>
          </p:nvPr>
        </p:nvSpPr>
        <p:spPr>
          <a:xfrm>
            <a:off x="782920" y="-183358"/>
            <a:ext cx="10972800" cy="1143000"/>
          </a:xfrm>
        </p:spPr>
        <p:txBody>
          <a:bodyPr/>
          <a:lstStyle/>
          <a:p>
            <a:pPr algn="ctr"/>
            <a:r>
              <a:rPr lang="en-US" sz="4400" dirty="0" smtClean="0"/>
              <a:t>Fiber Splices (Ref </a:t>
            </a:r>
            <a:r>
              <a:rPr lang="en-US" sz="4400" dirty="0" smtClean="0"/>
              <a:t>Videos)</a:t>
            </a:r>
            <a:endParaRPr lang="en-US" dirty="0"/>
          </a:p>
        </p:txBody>
      </p:sp>
    </p:spTree>
    <p:extLst>
      <p:ext uri="{BB962C8B-B14F-4D97-AF65-F5344CB8AC3E}">
        <p14:creationId xmlns:p14="http://schemas.microsoft.com/office/powerpoint/2010/main" val="2448800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7372" y="1992085"/>
            <a:ext cx="6749143" cy="707886"/>
          </a:xfrm>
          <a:prstGeom prst="rect">
            <a:avLst/>
          </a:prstGeom>
          <a:noFill/>
        </p:spPr>
        <p:txBody>
          <a:bodyPr wrap="square" rtlCol="0">
            <a:spAutoFit/>
          </a:bodyPr>
          <a:lstStyle/>
          <a:p>
            <a:pPr algn="ctr"/>
            <a:r>
              <a:rPr lang="en-US" sz="4000" dirty="0" smtClean="0"/>
              <a:t>Optical Detectors</a:t>
            </a:r>
            <a:endParaRPr lang="en-US" sz="4000" dirty="0"/>
          </a:p>
        </p:txBody>
      </p:sp>
    </p:spTree>
    <p:extLst>
      <p:ext uri="{BB962C8B-B14F-4D97-AF65-F5344CB8AC3E}">
        <p14:creationId xmlns:p14="http://schemas.microsoft.com/office/powerpoint/2010/main" val="39371294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30</a:t>
            </a:fld>
            <a:endParaRPr lang="en-US"/>
          </a:p>
        </p:txBody>
      </p:sp>
      <p:pic>
        <p:nvPicPr>
          <p:cNvPr id="2" name="Picture 1"/>
          <p:cNvPicPr>
            <a:picLocks noChangeAspect="1"/>
          </p:cNvPicPr>
          <p:nvPr/>
        </p:nvPicPr>
        <p:blipFill rotWithShape="1">
          <a:blip r:embed="rId2"/>
          <a:srcRect l="8635" t="45213" r="15514" b="30946"/>
          <a:stretch/>
        </p:blipFill>
        <p:spPr>
          <a:xfrm>
            <a:off x="0" y="1683944"/>
            <a:ext cx="12289540" cy="2172832"/>
          </a:xfrm>
          <a:prstGeom prst="rect">
            <a:avLst/>
          </a:prstGeom>
        </p:spPr>
      </p:pic>
    </p:spTree>
    <p:extLst>
      <p:ext uri="{BB962C8B-B14F-4D97-AF65-F5344CB8AC3E}">
        <p14:creationId xmlns:p14="http://schemas.microsoft.com/office/powerpoint/2010/main" val="3841376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31</a:t>
            </a:fld>
            <a:endParaRPr lang="en-US"/>
          </a:p>
        </p:txBody>
      </p:sp>
      <p:sp>
        <p:nvSpPr>
          <p:cNvPr id="4" name="Title 3"/>
          <p:cNvSpPr>
            <a:spLocks noGrp="1"/>
          </p:cNvSpPr>
          <p:nvPr>
            <p:ph type="title"/>
          </p:nvPr>
        </p:nvSpPr>
        <p:spPr>
          <a:xfrm>
            <a:off x="800736" y="1406321"/>
            <a:ext cx="10972800" cy="1143000"/>
          </a:xfrm>
        </p:spPr>
        <p:txBody>
          <a:bodyPr/>
          <a:lstStyle/>
          <a:p>
            <a:pPr algn="ctr"/>
            <a:r>
              <a:rPr lang="en-US" dirty="0" smtClean="0"/>
              <a:t>Optical Amplifiers</a:t>
            </a:r>
            <a:endParaRPr lang="en-US" dirty="0"/>
          </a:p>
        </p:txBody>
      </p:sp>
    </p:spTree>
    <p:extLst>
      <p:ext uri="{BB962C8B-B14F-4D97-AF65-F5344CB8AC3E}">
        <p14:creationId xmlns:p14="http://schemas.microsoft.com/office/powerpoint/2010/main" val="2268439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9201" y="409997"/>
            <a:ext cx="9564914" cy="707886"/>
          </a:xfrm>
          <a:prstGeom prst="rect">
            <a:avLst/>
          </a:prstGeom>
          <a:noFill/>
        </p:spPr>
        <p:txBody>
          <a:bodyPr wrap="square" rtlCol="0">
            <a:spAutoFit/>
          </a:bodyPr>
          <a:lstStyle/>
          <a:p>
            <a:pPr algn="ctr"/>
            <a:r>
              <a:rPr lang="en-US" sz="4000" dirty="0" smtClean="0"/>
              <a:t>Optical Amplifier</a:t>
            </a:r>
            <a:endParaRPr lang="en-US" sz="4000" dirty="0"/>
          </a:p>
        </p:txBody>
      </p:sp>
      <p:sp>
        <p:nvSpPr>
          <p:cNvPr id="3" name="Rectangle 2"/>
          <p:cNvSpPr/>
          <p:nvPr/>
        </p:nvSpPr>
        <p:spPr>
          <a:xfrm>
            <a:off x="449944" y="1595021"/>
            <a:ext cx="11335656" cy="2677656"/>
          </a:xfrm>
          <a:prstGeom prst="rect">
            <a:avLst/>
          </a:prstGeom>
        </p:spPr>
        <p:txBody>
          <a:bodyPr wrap="square">
            <a:spAutoFit/>
          </a:bodyPr>
          <a:lstStyle/>
          <a:p>
            <a:pPr algn="just"/>
            <a:r>
              <a:rPr lang="en-US" sz="2400" dirty="0" smtClean="0"/>
              <a:t>If the signal attenuation is 0.2 dB/km , and the fiber length is 100 km then the signal attenuation becomes 20 </a:t>
            </a:r>
            <a:r>
              <a:rPr lang="en-US" sz="2400" dirty="0" err="1" smtClean="0"/>
              <a:t>dB.</a:t>
            </a:r>
            <a:endParaRPr lang="en-US" sz="2400" dirty="0" smtClean="0"/>
          </a:p>
          <a:p>
            <a:pPr algn="just"/>
            <a:r>
              <a:rPr lang="en-US" sz="2400" dirty="0" smtClean="0"/>
              <a:t>**Amplifier: O/E (optical to electronic domain), cleaned, amplify, then retransmitted in the optical domain.</a:t>
            </a:r>
          </a:p>
          <a:p>
            <a:pPr algn="just"/>
            <a:endParaRPr lang="en-US" sz="2400" dirty="0" smtClean="0"/>
          </a:p>
          <a:p>
            <a:pPr algn="just"/>
            <a:r>
              <a:rPr lang="en-US" sz="2400" dirty="0" smtClean="0"/>
              <a:t>Optical amplifiers amplify the signal in optical domain. No need to convert the signal into electronic signal. </a:t>
            </a:r>
          </a:p>
        </p:txBody>
      </p:sp>
    </p:spTree>
    <p:extLst>
      <p:ext uri="{BB962C8B-B14F-4D97-AF65-F5344CB8AC3E}">
        <p14:creationId xmlns:p14="http://schemas.microsoft.com/office/powerpoint/2010/main" val="2254633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19201" y="409997"/>
            <a:ext cx="9564914" cy="707886"/>
          </a:xfrm>
          <a:prstGeom prst="rect">
            <a:avLst/>
          </a:prstGeom>
          <a:noFill/>
        </p:spPr>
        <p:txBody>
          <a:bodyPr wrap="square" rtlCol="0">
            <a:spAutoFit/>
          </a:bodyPr>
          <a:lstStyle/>
          <a:p>
            <a:pPr algn="ctr"/>
            <a:r>
              <a:rPr lang="en-US" sz="4000" dirty="0" smtClean="0"/>
              <a:t>Classification</a:t>
            </a:r>
            <a:endParaRPr lang="en-US" sz="4000" dirty="0"/>
          </a:p>
        </p:txBody>
      </p:sp>
      <p:sp>
        <p:nvSpPr>
          <p:cNvPr id="3" name="Rectangle 2"/>
          <p:cNvSpPr/>
          <p:nvPr/>
        </p:nvSpPr>
        <p:spPr>
          <a:xfrm>
            <a:off x="449944" y="1595021"/>
            <a:ext cx="11335656" cy="1938992"/>
          </a:xfrm>
          <a:prstGeom prst="rect">
            <a:avLst/>
          </a:prstGeom>
        </p:spPr>
        <p:txBody>
          <a:bodyPr wrap="square">
            <a:spAutoFit/>
          </a:bodyPr>
          <a:lstStyle/>
          <a:p>
            <a:pPr algn="just">
              <a:buFont typeface="Arial" pitchFamily="34" charset="0"/>
              <a:buChar char="•"/>
            </a:pPr>
            <a:r>
              <a:rPr lang="en-US" sz="2400" dirty="0" smtClean="0"/>
              <a:t> EDFA</a:t>
            </a:r>
          </a:p>
          <a:p>
            <a:pPr algn="just">
              <a:buFont typeface="Arial" pitchFamily="34" charset="0"/>
              <a:buChar char="•"/>
            </a:pPr>
            <a:r>
              <a:rPr lang="en-US" sz="2400" dirty="0" smtClean="0"/>
              <a:t> Raman amplifier</a:t>
            </a:r>
          </a:p>
          <a:p>
            <a:pPr algn="just">
              <a:buFont typeface="Arial" pitchFamily="34" charset="0"/>
              <a:buChar char="•"/>
            </a:pPr>
            <a:r>
              <a:rPr lang="en-US" sz="2400" dirty="0" smtClean="0"/>
              <a:t> SOA</a:t>
            </a:r>
          </a:p>
          <a:p>
            <a:pPr algn="just"/>
            <a:endParaRPr lang="en-US" sz="2400" dirty="0" smtClean="0"/>
          </a:p>
          <a:p>
            <a:pPr algn="just"/>
            <a:r>
              <a:rPr lang="en-US" sz="2400" dirty="0" smtClean="0"/>
              <a:t>These amplifiers are based on the phenomenon of </a:t>
            </a:r>
            <a:r>
              <a:rPr lang="en-US" sz="2400" dirty="0" smtClean="0">
                <a:solidFill>
                  <a:srgbClr val="FF0000"/>
                </a:solidFill>
              </a:rPr>
              <a:t>stimulated emission.</a:t>
            </a:r>
            <a:endParaRPr lang="en-US" sz="2400" dirty="0">
              <a:solidFill>
                <a:srgbClr val="FF0000"/>
              </a:solidFill>
            </a:endParaRPr>
          </a:p>
        </p:txBody>
      </p:sp>
    </p:spTree>
    <p:extLst>
      <p:ext uri="{BB962C8B-B14F-4D97-AF65-F5344CB8AC3E}">
        <p14:creationId xmlns:p14="http://schemas.microsoft.com/office/powerpoint/2010/main" val="31283306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EDFA</a:t>
            </a:r>
            <a:endParaRPr lang="en-US" sz="4000" dirty="0"/>
          </a:p>
        </p:txBody>
      </p:sp>
    </p:spTree>
    <p:extLst>
      <p:ext uri="{BB962C8B-B14F-4D97-AF65-F5344CB8AC3E}">
        <p14:creationId xmlns:p14="http://schemas.microsoft.com/office/powerpoint/2010/main" val="8938677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35</a:t>
            </a:fld>
            <a:endParaRPr lang="en-US"/>
          </a:p>
        </p:txBody>
      </p:sp>
      <p:sp>
        <p:nvSpPr>
          <p:cNvPr id="7" name="TextBox 6"/>
          <p:cNvSpPr txBox="1"/>
          <p:nvPr/>
        </p:nvSpPr>
        <p:spPr>
          <a:xfrm>
            <a:off x="1364344" y="424511"/>
            <a:ext cx="9564914" cy="707886"/>
          </a:xfrm>
          <a:prstGeom prst="rect">
            <a:avLst/>
          </a:prstGeom>
          <a:noFill/>
        </p:spPr>
        <p:txBody>
          <a:bodyPr wrap="square" rtlCol="0">
            <a:spAutoFit/>
          </a:bodyPr>
          <a:lstStyle/>
          <a:p>
            <a:pPr algn="ctr"/>
            <a:r>
              <a:rPr lang="en-US" sz="4000" dirty="0" smtClean="0"/>
              <a:t>Setup and Operation Principle</a:t>
            </a:r>
            <a:endParaRPr lang="en-US" sz="4000" dirty="0"/>
          </a:p>
        </p:txBody>
      </p:sp>
      <p:sp>
        <p:nvSpPr>
          <p:cNvPr id="13" name="TextBox 12"/>
          <p:cNvSpPr txBox="1"/>
          <p:nvPr/>
        </p:nvSpPr>
        <p:spPr>
          <a:xfrm>
            <a:off x="6495143" y="2989944"/>
            <a:ext cx="1908627" cy="369332"/>
          </a:xfrm>
          <a:prstGeom prst="rect">
            <a:avLst/>
          </a:prstGeom>
          <a:noFill/>
        </p:spPr>
        <p:txBody>
          <a:bodyPr wrap="square" rtlCol="0">
            <a:spAutoFit/>
          </a:bodyPr>
          <a:lstStyle/>
          <a:p>
            <a:r>
              <a:rPr lang="en-US" dirty="0" smtClean="0">
                <a:solidFill>
                  <a:srgbClr val="FF0000"/>
                </a:solidFill>
              </a:rPr>
              <a:t>Isolator</a:t>
            </a:r>
            <a:endParaRPr lang="en-US" dirty="0">
              <a:solidFill>
                <a:srgbClr val="FF0000"/>
              </a:solidFill>
            </a:endParaRPr>
          </a:p>
        </p:txBody>
      </p:sp>
      <p:grpSp>
        <p:nvGrpSpPr>
          <p:cNvPr id="2" name="Group 17"/>
          <p:cNvGrpSpPr/>
          <p:nvPr/>
        </p:nvGrpSpPr>
        <p:grpSpPr>
          <a:xfrm>
            <a:off x="1204686" y="2481943"/>
            <a:ext cx="10290627" cy="3061733"/>
            <a:chOff x="1190172" y="1538514"/>
            <a:chExt cx="10290627" cy="3061733"/>
          </a:xfrm>
        </p:grpSpPr>
        <p:pic>
          <p:nvPicPr>
            <p:cNvPr id="5" name="Picture 4"/>
            <p:cNvPicPr/>
            <p:nvPr/>
          </p:nvPicPr>
          <p:blipFill>
            <a:blip r:embed="rId2"/>
            <a:srcRect l="24307" t="57768" r="35428" b="19033"/>
            <a:stretch>
              <a:fillRect/>
            </a:stretch>
          </p:blipFill>
          <p:spPr bwMode="auto">
            <a:xfrm>
              <a:off x="2365828" y="1538514"/>
              <a:ext cx="7416800" cy="301897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pSp>
          <p:nvGrpSpPr>
            <p:cNvPr id="4" name="Group 16"/>
            <p:cNvGrpSpPr/>
            <p:nvPr/>
          </p:nvGrpSpPr>
          <p:grpSpPr>
            <a:xfrm>
              <a:off x="1190172" y="1538514"/>
              <a:ext cx="10290627" cy="3061733"/>
              <a:chOff x="1190172" y="1538514"/>
              <a:chExt cx="10290627" cy="3061733"/>
            </a:xfrm>
          </p:grpSpPr>
          <p:sp>
            <p:nvSpPr>
              <p:cNvPr id="8" name="TextBox 7"/>
              <p:cNvSpPr txBox="1"/>
              <p:nvPr/>
            </p:nvSpPr>
            <p:spPr>
              <a:xfrm>
                <a:off x="5660572" y="1538514"/>
                <a:ext cx="1465942" cy="369332"/>
              </a:xfrm>
              <a:prstGeom prst="rect">
                <a:avLst/>
              </a:prstGeom>
              <a:noFill/>
            </p:spPr>
            <p:txBody>
              <a:bodyPr wrap="square" rtlCol="0">
                <a:spAutoFit/>
              </a:bodyPr>
              <a:lstStyle/>
              <a:p>
                <a:r>
                  <a:rPr lang="en-US" dirty="0" smtClean="0">
                    <a:solidFill>
                      <a:srgbClr val="FF0000"/>
                    </a:solidFill>
                  </a:rPr>
                  <a:t>EDFA</a:t>
                </a:r>
                <a:endParaRPr lang="en-US" dirty="0">
                  <a:solidFill>
                    <a:srgbClr val="FF0000"/>
                  </a:solidFill>
                </a:endParaRPr>
              </a:p>
            </p:txBody>
          </p:sp>
          <p:sp>
            <p:nvSpPr>
              <p:cNvPr id="9" name="TextBox 8"/>
              <p:cNvSpPr txBox="1"/>
              <p:nvPr/>
            </p:nvSpPr>
            <p:spPr>
              <a:xfrm>
                <a:off x="1190172" y="2648857"/>
                <a:ext cx="1908627" cy="646331"/>
              </a:xfrm>
              <a:prstGeom prst="rect">
                <a:avLst/>
              </a:prstGeom>
              <a:noFill/>
            </p:spPr>
            <p:txBody>
              <a:bodyPr wrap="square" rtlCol="0">
                <a:spAutoFit/>
              </a:bodyPr>
              <a:lstStyle/>
              <a:p>
                <a:r>
                  <a:rPr lang="en-US" dirty="0" smtClean="0">
                    <a:solidFill>
                      <a:srgbClr val="FF0000"/>
                    </a:solidFill>
                  </a:rPr>
                  <a:t>Signal input 1530 nm</a:t>
                </a:r>
                <a:endParaRPr lang="en-US" dirty="0">
                  <a:solidFill>
                    <a:srgbClr val="FF0000"/>
                  </a:solidFill>
                </a:endParaRPr>
              </a:p>
            </p:txBody>
          </p:sp>
          <p:sp>
            <p:nvSpPr>
              <p:cNvPr id="10" name="TextBox 9"/>
              <p:cNvSpPr txBox="1"/>
              <p:nvPr/>
            </p:nvSpPr>
            <p:spPr>
              <a:xfrm>
                <a:off x="9572172" y="2714173"/>
                <a:ext cx="1908627" cy="369332"/>
              </a:xfrm>
              <a:prstGeom prst="rect">
                <a:avLst/>
              </a:prstGeom>
              <a:noFill/>
            </p:spPr>
            <p:txBody>
              <a:bodyPr wrap="square" rtlCol="0">
                <a:spAutoFit/>
              </a:bodyPr>
              <a:lstStyle/>
              <a:p>
                <a:r>
                  <a:rPr lang="en-US" dirty="0" smtClean="0">
                    <a:solidFill>
                      <a:srgbClr val="FF0000"/>
                    </a:solidFill>
                  </a:rPr>
                  <a:t>Signal output</a:t>
                </a:r>
                <a:endParaRPr lang="en-US" dirty="0">
                  <a:solidFill>
                    <a:srgbClr val="FF0000"/>
                  </a:solidFill>
                </a:endParaRPr>
              </a:p>
            </p:txBody>
          </p:sp>
          <p:sp>
            <p:nvSpPr>
              <p:cNvPr id="11" name="TextBox 10"/>
              <p:cNvSpPr txBox="1"/>
              <p:nvPr/>
            </p:nvSpPr>
            <p:spPr>
              <a:xfrm>
                <a:off x="3331029" y="4223658"/>
                <a:ext cx="1908627" cy="369332"/>
              </a:xfrm>
              <a:prstGeom prst="rect">
                <a:avLst/>
              </a:prstGeom>
              <a:noFill/>
            </p:spPr>
            <p:txBody>
              <a:bodyPr wrap="square" rtlCol="0">
                <a:spAutoFit/>
              </a:bodyPr>
              <a:lstStyle/>
              <a:p>
                <a:r>
                  <a:rPr lang="en-US" dirty="0" smtClean="0">
                    <a:solidFill>
                      <a:srgbClr val="FF0000"/>
                    </a:solidFill>
                  </a:rPr>
                  <a:t>Pump source</a:t>
                </a:r>
                <a:endParaRPr lang="en-US" dirty="0">
                  <a:solidFill>
                    <a:srgbClr val="FF0000"/>
                  </a:solidFill>
                </a:endParaRPr>
              </a:p>
            </p:txBody>
          </p:sp>
          <p:sp>
            <p:nvSpPr>
              <p:cNvPr id="12" name="TextBox 11"/>
              <p:cNvSpPr txBox="1"/>
              <p:nvPr/>
            </p:nvSpPr>
            <p:spPr>
              <a:xfrm>
                <a:off x="6647543" y="4230915"/>
                <a:ext cx="1908627" cy="369332"/>
              </a:xfrm>
              <a:prstGeom prst="rect">
                <a:avLst/>
              </a:prstGeom>
              <a:noFill/>
            </p:spPr>
            <p:txBody>
              <a:bodyPr wrap="square" rtlCol="0">
                <a:spAutoFit/>
              </a:bodyPr>
              <a:lstStyle/>
              <a:p>
                <a:r>
                  <a:rPr lang="en-US" dirty="0" smtClean="0">
                    <a:solidFill>
                      <a:srgbClr val="FF0000"/>
                    </a:solidFill>
                  </a:rPr>
                  <a:t>Residual pump</a:t>
                </a:r>
                <a:endParaRPr lang="en-US" dirty="0">
                  <a:solidFill>
                    <a:srgbClr val="FF0000"/>
                  </a:solidFill>
                </a:endParaRPr>
              </a:p>
            </p:txBody>
          </p:sp>
          <p:sp>
            <p:nvSpPr>
              <p:cNvPr id="16" name="TextBox 15"/>
              <p:cNvSpPr txBox="1"/>
              <p:nvPr/>
            </p:nvSpPr>
            <p:spPr>
              <a:xfrm>
                <a:off x="2721431" y="1872344"/>
                <a:ext cx="2452913" cy="646331"/>
              </a:xfrm>
              <a:prstGeom prst="rect">
                <a:avLst/>
              </a:prstGeom>
              <a:noFill/>
            </p:spPr>
            <p:txBody>
              <a:bodyPr wrap="square" rtlCol="0">
                <a:spAutoFit/>
              </a:bodyPr>
              <a:lstStyle/>
              <a:p>
                <a:r>
                  <a:rPr lang="en-US" dirty="0" smtClean="0"/>
                  <a:t>Wavelength selection coupler</a:t>
                </a:r>
                <a:endParaRPr lang="en-US" dirty="0"/>
              </a:p>
            </p:txBody>
          </p:sp>
        </p:grpSp>
      </p:grpSp>
    </p:spTree>
    <p:extLst>
      <p:ext uri="{BB962C8B-B14F-4D97-AF65-F5344CB8AC3E}">
        <p14:creationId xmlns:p14="http://schemas.microsoft.com/office/powerpoint/2010/main" val="3090843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36</a:t>
            </a:fld>
            <a:endParaRPr lang="en-US"/>
          </a:p>
        </p:txBody>
      </p:sp>
      <p:sp>
        <p:nvSpPr>
          <p:cNvPr id="7" name="TextBox 6"/>
          <p:cNvSpPr txBox="1"/>
          <p:nvPr/>
        </p:nvSpPr>
        <p:spPr>
          <a:xfrm>
            <a:off x="1364344" y="424511"/>
            <a:ext cx="9564914" cy="707886"/>
          </a:xfrm>
          <a:prstGeom prst="rect">
            <a:avLst/>
          </a:prstGeom>
          <a:noFill/>
        </p:spPr>
        <p:txBody>
          <a:bodyPr wrap="square" rtlCol="0">
            <a:spAutoFit/>
          </a:bodyPr>
          <a:lstStyle/>
          <a:p>
            <a:pPr algn="ctr"/>
            <a:r>
              <a:rPr lang="en-US" sz="4000" dirty="0" smtClean="0"/>
              <a:t>Setup and Operation Principle</a:t>
            </a:r>
            <a:endParaRPr lang="en-US" sz="4000" dirty="0"/>
          </a:p>
        </p:txBody>
      </p:sp>
      <p:sp>
        <p:nvSpPr>
          <p:cNvPr id="8" name="Rectangle 7"/>
          <p:cNvSpPr/>
          <p:nvPr/>
        </p:nvSpPr>
        <p:spPr>
          <a:xfrm>
            <a:off x="449944" y="1595021"/>
            <a:ext cx="11335656" cy="5139869"/>
          </a:xfrm>
          <a:prstGeom prst="rect">
            <a:avLst/>
          </a:prstGeom>
        </p:spPr>
        <p:txBody>
          <a:bodyPr wrap="square">
            <a:spAutoFit/>
          </a:bodyPr>
          <a:lstStyle/>
          <a:p>
            <a:pPr algn="just"/>
            <a:r>
              <a:rPr lang="en-US" sz="2400" dirty="0" smtClean="0"/>
              <a:t>When silica glass is doped with erbium ions then erbium ions splits into discrete energy levels. Er</a:t>
            </a:r>
            <a:r>
              <a:rPr lang="en-US" sz="2400" baseline="30000" dirty="0" smtClean="0"/>
              <a:t>3+ </a:t>
            </a:r>
            <a:r>
              <a:rPr lang="en-US" sz="2400" dirty="0" smtClean="0"/>
              <a:t>means three energy levels E1, </a:t>
            </a:r>
            <a:r>
              <a:rPr lang="en-US" sz="2400" dirty="0" smtClean="0">
                <a:solidFill>
                  <a:srgbClr val="FF0000"/>
                </a:solidFill>
              </a:rPr>
              <a:t>E2, E3</a:t>
            </a:r>
            <a:r>
              <a:rPr lang="en-US" sz="2400" dirty="0" smtClean="0"/>
              <a:t>. These process is called stark splitting. Electrons are those energy bands exists non uniform way called </a:t>
            </a:r>
            <a:r>
              <a:rPr lang="en-US" sz="2400" dirty="0" err="1" smtClean="0"/>
              <a:t>thermalization</a:t>
            </a:r>
            <a:r>
              <a:rPr lang="en-US" sz="2400" dirty="0" smtClean="0"/>
              <a:t>. When the pump energy is 980 nm it has higher energy according to the formula </a:t>
            </a:r>
            <a:r>
              <a:rPr lang="en-US" sz="2400" dirty="0" smtClean="0">
                <a:solidFill>
                  <a:srgbClr val="FF0000"/>
                </a:solidFill>
              </a:rPr>
              <a:t>E=</a:t>
            </a:r>
            <a:r>
              <a:rPr lang="en-US" sz="2400" dirty="0" err="1" smtClean="0">
                <a:solidFill>
                  <a:srgbClr val="FF0000"/>
                </a:solidFill>
              </a:rPr>
              <a:t>hC</a:t>
            </a:r>
            <a:r>
              <a:rPr lang="en-US" sz="2400" dirty="0" smtClean="0">
                <a:solidFill>
                  <a:srgbClr val="FF0000"/>
                </a:solidFill>
              </a:rPr>
              <a:t>/</a:t>
            </a:r>
            <a:r>
              <a:rPr lang="el-GR" sz="2400" dirty="0" smtClean="0">
                <a:solidFill>
                  <a:srgbClr val="FF0000"/>
                </a:solidFill>
              </a:rPr>
              <a:t>λ</a:t>
            </a:r>
            <a:r>
              <a:rPr lang="en-US" sz="2400" dirty="0" smtClean="0"/>
              <a:t>, so that it can easily carry the electron from E1 to E3. Electron drops from E3 to E2 by spontaneous emission by </a:t>
            </a:r>
            <a:r>
              <a:rPr lang="en-US" sz="2400" dirty="0" smtClean="0">
                <a:solidFill>
                  <a:srgbClr val="FF0000"/>
                </a:solidFill>
              </a:rPr>
              <a:t>1 </a:t>
            </a:r>
            <a:r>
              <a:rPr lang="el-GR" sz="2400" dirty="0" smtClean="0">
                <a:solidFill>
                  <a:srgbClr val="FF0000"/>
                </a:solidFill>
              </a:rPr>
              <a:t>μ</a:t>
            </a:r>
            <a:r>
              <a:rPr lang="en-US" sz="2400" dirty="0" smtClean="0">
                <a:solidFill>
                  <a:srgbClr val="FF0000"/>
                </a:solidFill>
              </a:rPr>
              <a:t>s</a:t>
            </a:r>
            <a:r>
              <a:rPr lang="en-US" sz="2400" dirty="0" smtClean="0"/>
              <a:t>. And the times taken from E2 to E1 is </a:t>
            </a:r>
            <a:r>
              <a:rPr lang="en-US" sz="2400" dirty="0" smtClean="0">
                <a:solidFill>
                  <a:srgbClr val="FF0000"/>
                </a:solidFill>
              </a:rPr>
              <a:t>10 </a:t>
            </a:r>
            <a:r>
              <a:rPr lang="en-US" sz="2400" dirty="0" err="1" smtClean="0">
                <a:solidFill>
                  <a:srgbClr val="FF0000"/>
                </a:solidFill>
              </a:rPr>
              <a:t>ms.</a:t>
            </a:r>
            <a:r>
              <a:rPr lang="en-US" sz="2400" dirty="0" smtClean="0">
                <a:solidFill>
                  <a:srgbClr val="FF0000"/>
                </a:solidFill>
              </a:rPr>
              <a:t> </a:t>
            </a:r>
            <a:r>
              <a:rPr lang="en-US" sz="2400" dirty="0" smtClean="0"/>
              <a:t>As more times the electrons are stay in E2, the concentration of electrons (N2) larger than N1 (N2&gt;N1). That’s why population inversion occurs. When population inversion occurs it release the energy of 1530 nm. And the signal will be amplified. </a:t>
            </a:r>
          </a:p>
          <a:p>
            <a:pPr algn="just"/>
            <a:r>
              <a:rPr lang="en-US" sz="2400" dirty="0" smtClean="0"/>
              <a:t>Isolator is used to reduce the back reflection. Residual pump used to separate the signals. </a:t>
            </a:r>
          </a:p>
          <a:p>
            <a:pPr algn="just"/>
            <a:endParaRPr lang="en-US" sz="2400" baseline="30000" dirty="0"/>
          </a:p>
        </p:txBody>
      </p:sp>
    </p:spTree>
    <p:extLst>
      <p:ext uri="{BB962C8B-B14F-4D97-AF65-F5344CB8AC3E}">
        <p14:creationId xmlns:p14="http://schemas.microsoft.com/office/powerpoint/2010/main" val="89073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645" y="280657"/>
            <a:ext cx="12016706" cy="6192571"/>
          </a:xfrm>
        </p:spPr>
      </p:pic>
      <p:sp>
        <p:nvSpPr>
          <p:cNvPr id="3" name="Slide Number Placeholder 2"/>
          <p:cNvSpPr>
            <a:spLocks noGrp="1"/>
          </p:cNvSpPr>
          <p:nvPr>
            <p:ph type="sldNum" sz="quarter" idx="12"/>
          </p:nvPr>
        </p:nvSpPr>
        <p:spPr/>
        <p:txBody>
          <a:bodyPr/>
          <a:lstStyle/>
          <a:p>
            <a:fld id="{4975AE14-5157-40EE-903F-4A617FD70239}" type="slidenum">
              <a:rPr lang="en-US" smtClean="0"/>
              <a:pPr/>
              <a:t>37</a:t>
            </a:fld>
            <a:endParaRPr lang="en-US"/>
          </a:p>
        </p:txBody>
      </p:sp>
    </p:spTree>
    <p:extLst>
      <p:ext uri="{BB962C8B-B14F-4D97-AF65-F5344CB8AC3E}">
        <p14:creationId xmlns:p14="http://schemas.microsoft.com/office/powerpoint/2010/main" val="3720714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38</a:t>
            </a:fld>
            <a:endParaRPr lang="en-US"/>
          </a:p>
        </p:txBody>
      </p:sp>
      <p:sp>
        <p:nvSpPr>
          <p:cNvPr id="7" name="TextBox 6"/>
          <p:cNvSpPr txBox="1"/>
          <p:nvPr/>
        </p:nvSpPr>
        <p:spPr>
          <a:xfrm>
            <a:off x="1364344" y="424511"/>
            <a:ext cx="9564914" cy="1323439"/>
          </a:xfrm>
          <a:prstGeom prst="rect">
            <a:avLst/>
          </a:prstGeom>
          <a:noFill/>
        </p:spPr>
        <p:txBody>
          <a:bodyPr wrap="square" rtlCol="0">
            <a:spAutoFit/>
          </a:bodyPr>
          <a:lstStyle/>
          <a:p>
            <a:pPr algn="ctr"/>
            <a:r>
              <a:rPr lang="en-US" sz="4000" dirty="0" smtClean="0"/>
              <a:t>Semiconductor Optical Amplifier (SOA)</a:t>
            </a:r>
            <a:endParaRPr lang="en-US" sz="4000" dirty="0"/>
          </a:p>
        </p:txBody>
      </p:sp>
      <p:sp>
        <p:nvSpPr>
          <p:cNvPr id="8" name="Rectangle 7"/>
          <p:cNvSpPr/>
          <p:nvPr/>
        </p:nvSpPr>
        <p:spPr>
          <a:xfrm>
            <a:off x="391885" y="1807925"/>
            <a:ext cx="11466286" cy="4524315"/>
          </a:xfrm>
          <a:prstGeom prst="rect">
            <a:avLst/>
          </a:prstGeom>
        </p:spPr>
        <p:txBody>
          <a:bodyPr wrap="square">
            <a:spAutoFit/>
          </a:bodyPr>
          <a:lstStyle/>
          <a:p>
            <a:pPr algn="just"/>
            <a:r>
              <a:rPr lang="en-US" sz="2400" dirty="0" smtClean="0"/>
              <a:t>A semiconductor optical amplifier is an optical amplifier based on a semiconductor gain medium. It is essentially like a laser diode where the end mirrors have been replaced with anti-reflection coatings; a tilted waveguide can be used to further reduce the end </a:t>
            </a:r>
            <a:r>
              <a:rPr lang="en-US" sz="2400" dirty="0" err="1" smtClean="0"/>
              <a:t>reflectivities</a:t>
            </a:r>
            <a:r>
              <a:rPr lang="en-US" sz="2400" dirty="0" smtClean="0"/>
              <a:t>. </a:t>
            </a:r>
          </a:p>
          <a:p>
            <a:pPr algn="just"/>
            <a:r>
              <a:rPr lang="en-US" sz="2400" dirty="0" smtClean="0"/>
              <a:t>The </a:t>
            </a:r>
            <a:r>
              <a:rPr lang="en-US" sz="2400" dirty="0" smtClean="0">
                <a:solidFill>
                  <a:srgbClr val="FF0000"/>
                </a:solidFill>
              </a:rPr>
              <a:t>input signal light </a:t>
            </a:r>
            <a:r>
              <a:rPr lang="en-US" sz="2400" dirty="0" smtClean="0"/>
              <a:t>is usually sent through a semiconductor single-mode waveguide with transverse dimensions of e.g. 1–2 </a:t>
            </a:r>
            <a:r>
              <a:rPr lang="en-US" sz="2400" dirty="0" err="1" smtClean="0"/>
              <a:t>μm</a:t>
            </a:r>
            <a:r>
              <a:rPr lang="en-US" sz="2400" dirty="0" smtClean="0"/>
              <a:t> and a length of the order of 0.5–2 mm. The waveguide mode (</a:t>
            </a:r>
            <a:r>
              <a:rPr lang="en-US" sz="2400" dirty="0" smtClean="0">
                <a:solidFill>
                  <a:srgbClr val="FF0000"/>
                </a:solidFill>
              </a:rPr>
              <a:t>signal light</a:t>
            </a:r>
            <a:r>
              <a:rPr lang="en-US" sz="2400" dirty="0" smtClean="0"/>
              <a:t>) has significant </a:t>
            </a:r>
            <a:r>
              <a:rPr lang="en-US" sz="2400" dirty="0" smtClean="0">
                <a:solidFill>
                  <a:srgbClr val="FF0000"/>
                </a:solidFill>
              </a:rPr>
              <a:t>overlap</a:t>
            </a:r>
            <a:r>
              <a:rPr lang="en-US" sz="2400" dirty="0" smtClean="0"/>
              <a:t> with the active (amplifying) region, which is pumped with an </a:t>
            </a:r>
            <a:r>
              <a:rPr lang="en-US" sz="2400" dirty="0" smtClean="0">
                <a:solidFill>
                  <a:srgbClr val="FF0000"/>
                </a:solidFill>
              </a:rPr>
              <a:t>electric current</a:t>
            </a:r>
            <a:r>
              <a:rPr lang="en-US" sz="2400" dirty="0" smtClean="0"/>
              <a:t>. The injection current creates a certain carrier density in the conduction band (by excitation electrons), allowing for optical transitions from the conduction band to the valence band. The maximum gain occurs for photon energies slightly above the </a:t>
            </a:r>
            <a:r>
              <a:rPr lang="en-US" sz="2400" dirty="0" err="1" smtClean="0"/>
              <a:t>bandgap</a:t>
            </a:r>
            <a:r>
              <a:rPr lang="en-US" sz="2400" dirty="0" smtClean="0"/>
              <a:t> energy.</a:t>
            </a:r>
          </a:p>
        </p:txBody>
      </p:sp>
    </p:spTree>
    <p:extLst>
      <p:ext uri="{BB962C8B-B14F-4D97-AF65-F5344CB8AC3E}">
        <p14:creationId xmlns:p14="http://schemas.microsoft.com/office/powerpoint/2010/main" val="2732508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39</a:t>
            </a:fld>
            <a:endParaRPr lang="en-US"/>
          </a:p>
        </p:txBody>
      </p:sp>
      <p:pic>
        <p:nvPicPr>
          <p:cNvPr id="5" name="Picture 4"/>
          <p:cNvPicPr/>
          <p:nvPr/>
        </p:nvPicPr>
        <p:blipFill>
          <a:blip r:embed="rId2"/>
          <a:srcRect l="13347" t="40923" r="58024" b="23842"/>
          <a:stretch>
            <a:fillRect/>
          </a:stretch>
        </p:blipFill>
        <p:spPr bwMode="auto">
          <a:xfrm>
            <a:off x="2714178" y="1973943"/>
            <a:ext cx="6850742" cy="3643086"/>
          </a:xfrm>
          <a:prstGeom prst="rect">
            <a:avLst/>
          </a:prstGeom>
          <a:noFill/>
          <a:ln w="9525">
            <a:noFill/>
            <a:miter lim="800000"/>
            <a:headEnd/>
            <a:tailEnd/>
          </a:ln>
        </p:spPr>
      </p:pic>
      <p:sp>
        <p:nvSpPr>
          <p:cNvPr id="6" name="TextBox 5"/>
          <p:cNvSpPr txBox="1"/>
          <p:nvPr/>
        </p:nvSpPr>
        <p:spPr>
          <a:xfrm>
            <a:off x="1364344" y="424511"/>
            <a:ext cx="9564914" cy="707886"/>
          </a:xfrm>
          <a:prstGeom prst="rect">
            <a:avLst/>
          </a:prstGeom>
          <a:noFill/>
        </p:spPr>
        <p:txBody>
          <a:bodyPr wrap="square" rtlCol="0">
            <a:spAutoFit/>
          </a:bodyPr>
          <a:lstStyle/>
          <a:p>
            <a:pPr algn="ctr"/>
            <a:r>
              <a:rPr lang="en-US" sz="4000" dirty="0" smtClean="0"/>
              <a:t>SOA</a:t>
            </a:r>
            <a:endParaRPr lang="en-US" sz="4000" dirty="0"/>
          </a:p>
        </p:txBody>
      </p:sp>
    </p:spTree>
    <p:extLst>
      <p:ext uri="{BB962C8B-B14F-4D97-AF65-F5344CB8AC3E}">
        <p14:creationId xmlns:p14="http://schemas.microsoft.com/office/powerpoint/2010/main" val="315296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Phototransistor</a:t>
            </a:r>
            <a:endParaRPr lang="en-US" sz="4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40</a:t>
            </a:fld>
            <a:endParaRPr lang="en-US"/>
          </a:p>
        </p:txBody>
      </p:sp>
      <p:pic>
        <p:nvPicPr>
          <p:cNvPr id="5" name="Picture 4"/>
          <p:cNvPicPr/>
          <p:nvPr/>
        </p:nvPicPr>
        <p:blipFill>
          <a:blip r:embed="rId2"/>
          <a:srcRect l="12730" t="38556" r="44719" b="23186"/>
          <a:stretch>
            <a:fillRect/>
          </a:stretch>
        </p:blipFill>
        <p:spPr bwMode="auto">
          <a:xfrm>
            <a:off x="1857829" y="2119085"/>
            <a:ext cx="8157607" cy="3309257"/>
          </a:xfrm>
          <a:prstGeom prst="rect">
            <a:avLst/>
          </a:prstGeom>
          <a:noFill/>
          <a:ln w="9525">
            <a:noFill/>
            <a:miter lim="800000"/>
            <a:headEnd/>
            <a:tailEnd/>
          </a:ln>
        </p:spPr>
      </p:pic>
      <p:sp>
        <p:nvSpPr>
          <p:cNvPr id="6" name="TextBox 5"/>
          <p:cNvSpPr txBox="1"/>
          <p:nvPr/>
        </p:nvSpPr>
        <p:spPr>
          <a:xfrm>
            <a:off x="1364344" y="424511"/>
            <a:ext cx="9564914" cy="707886"/>
          </a:xfrm>
          <a:prstGeom prst="rect">
            <a:avLst/>
          </a:prstGeom>
          <a:noFill/>
        </p:spPr>
        <p:txBody>
          <a:bodyPr wrap="square" rtlCol="0">
            <a:spAutoFit/>
          </a:bodyPr>
          <a:lstStyle/>
          <a:p>
            <a:pPr algn="ctr"/>
            <a:r>
              <a:rPr lang="en-US" sz="4000" dirty="0" smtClean="0"/>
              <a:t>SOA Features</a:t>
            </a:r>
            <a:endParaRPr lang="en-US" sz="4000" dirty="0"/>
          </a:p>
        </p:txBody>
      </p:sp>
    </p:spTree>
    <p:extLst>
      <p:ext uri="{BB962C8B-B14F-4D97-AF65-F5344CB8AC3E}">
        <p14:creationId xmlns:p14="http://schemas.microsoft.com/office/powerpoint/2010/main" val="583439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41</a:t>
            </a:fld>
            <a:endParaRPr lang="en-US"/>
          </a:p>
        </p:txBody>
      </p:sp>
      <p:sp>
        <p:nvSpPr>
          <p:cNvPr id="7" name="TextBox 6"/>
          <p:cNvSpPr txBox="1"/>
          <p:nvPr/>
        </p:nvSpPr>
        <p:spPr>
          <a:xfrm>
            <a:off x="1327986" y="2201576"/>
            <a:ext cx="9564914" cy="1323439"/>
          </a:xfrm>
          <a:prstGeom prst="rect">
            <a:avLst/>
          </a:prstGeom>
          <a:noFill/>
        </p:spPr>
        <p:txBody>
          <a:bodyPr wrap="square" rtlCol="0">
            <a:spAutoFit/>
          </a:bodyPr>
          <a:lstStyle/>
          <a:p>
            <a:pPr algn="ctr"/>
            <a:r>
              <a:rPr lang="en-US" sz="4000" dirty="0" smtClean="0"/>
              <a:t>Home work</a:t>
            </a:r>
          </a:p>
          <a:p>
            <a:pPr algn="ctr"/>
            <a:r>
              <a:rPr lang="en-US" sz="4000" dirty="0" smtClean="0"/>
              <a:t>Comparison between EDFA and SOA</a:t>
            </a:r>
            <a:endParaRPr lang="en-US" sz="4000" dirty="0"/>
          </a:p>
        </p:txBody>
      </p:sp>
    </p:spTree>
    <p:extLst>
      <p:ext uri="{BB962C8B-B14F-4D97-AF65-F5344CB8AC3E}">
        <p14:creationId xmlns:p14="http://schemas.microsoft.com/office/powerpoint/2010/main" val="2835394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42</a:t>
            </a:fld>
            <a:endParaRPr lang="en-US"/>
          </a:p>
        </p:txBody>
      </p:sp>
      <p:pic>
        <p:nvPicPr>
          <p:cNvPr id="4" name="Picture 3"/>
          <p:cNvPicPr>
            <a:picLocks noChangeAspect="1"/>
          </p:cNvPicPr>
          <p:nvPr/>
        </p:nvPicPr>
        <p:blipFill rotWithShape="1">
          <a:blip r:embed="rId2"/>
          <a:srcRect l="8807" t="15144" r="15825" b="7693"/>
          <a:stretch/>
        </p:blipFill>
        <p:spPr>
          <a:xfrm>
            <a:off x="0" y="190122"/>
            <a:ext cx="12017376" cy="6582948"/>
          </a:xfrm>
          <a:prstGeom prst="rect">
            <a:avLst/>
          </a:prstGeom>
        </p:spPr>
      </p:pic>
    </p:spTree>
    <p:extLst>
      <p:ext uri="{BB962C8B-B14F-4D97-AF65-F5344CB8AC3E}">
        <p14:creationId xmlns:p14="http://schemas.microsoft.com/office/powerpoint/2010/main" val="337503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43</a:t>
            </a:fld>
            <a:endParaRPr lang="en-US"/>
          </a:p>
        </p:txBody>
      </p:sp>
      <p:sp>
        <p:nvSpPr>
          <p:cNvPr id="4" name="Title 3"/>
          <p:cNvSpPr>
            <a:spLocks noGrp="1"/>
          </p:cNvSpPr>
          <p:nvPr>
            <p:ph type="title"/>
          </p:nvPr>
        </p:nvSpPr>
        <p:spPr>
          <a:xfrm>
            <a:off x="709188" y="1831834"/>
            <a:ext cx="10972800" cy="1143000"/>
          </a:xfrm>
        </p:spPr>
        <p:txBody>
          <a:bodyPr>
            <a:normAutofit fontScale="90000"/>
          </a:bodyPr>
          <a:lstStyle/>
          <a:p>
            <a:pPr algn="ctr"/>
            <a:r>
              <a:rPr lang="en-US" dirty="0"/>
              <a:t>Optical </a:t>
            </a:r>
            <a:r>
              <a:rPr lang="en-US" dirty="0" smtClean="0"/>
              <a:t>Link Connections </a:t>
            </a:r>
            <a:r>
              <a:rPr lang="en-US" dirty="0"/>
              <a:t>in </a:t>
            </a:r>
            <a:r>
              <a:rPr lang="en-US" dirty="0" smtClean="0"/>
              <a:t>Electronic </a:t>
            </a:r>
            <a:r>
              <a:rPr lang="en-US" dirty="0"/>
              <a:t>N</a:t>
            </a:r>
            <a:r>
              <a:rPr lang="en-US" dirty="0" smtClean="0"/>
              <a:t>etworks</a:t>
            </a:r>
            <a:endParaRPr lang="en-US" dirty="0"/>
          </a:p>
        </p:txBody>
      </p:sp>
    </p:spTree>
    <p:extLst>
      <p:ext uri="{BB962C8B-B14F-4D97-AF65-F5344CB8AC3E}">
        <p14:creationId xmlns:p14="http://schemas.microsoft.com/office/powerpoint/2010/main" val="23312561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44</a:t>
            </a:fld>
            <a:endParaRPr lang="en-US"/>
          </a:p>
        </p:txBody>
      </p:sp>
      <p:sp>
        <p:nvSpPr>
          <p:cNvPr id="4" name="Title 3"/>
          <p:cNvSpPr>
            <a:spLocks noGrp="1"/>
          </p:cNvSpPr>
          <p:nvPr>
            <p:ph type="title"/>
          </p:nvPr>
        </p:nvSpPr>
        <p:spPr>
          <a:xfrm>
            <a:off x="800736" y="1786567"/>
            <a:ext cx="10972800" cy="1143000"/>
          </a:xfrm>
        </p:spPr>
        <p:txBody>
          <a:bodyPr>
            <a:normAutofit fontScale="90000"/>
          </a:bodyPr>
          <a:lstStyle/>
          <a:p>
            <a:pPr algn="ctr"/>
            <a:r>
              <a:rPr lang="en-US" dirty="0" smtClean="0"/>
              <a:t>FDDI</a:t>
            </a:r>
            <a:br>
              <a:rPr lang="en-US" dirty="0" smtClean="0"/>
            </a:br>
            <a:r>
              <a:rPr lang="en-US" dirty="0" smtClean="0"/>
              <a:t>Fiber Distributed Data Interface</a:t>
            </a:r>
            <a:endParaRPr lang="en-US" dirty="0"/>
          </a:p>
        </p:txBody>
      </p:sp>
      <p:sp>
        <p:nvSpPr>
          <p:cNvPr id="2" name="Rectangle 1"/>
          <p:cNvSpPr/>
          <p:nvPr/>
        </p:nvSpPr>
        <p:spPr>
          <a:xfrm>
            <a:off x="1249379" y="4693850"/>
            <a:ext cx="10388959" cy="923330"/>
          </a:xfrm>
          <a:prstGeom prst="rect">
            <a:avLst/>
          </a:prstGeom>
        </p:spPr>
        <p:txBody>
          <a:bodyPr wrap="square">
            <a:spAutoFit/>
          </a:bodyPr>
          <a:lstStyle/>
          <a:p>
            <a:r>
              <a:rPr lang="en-US" dirty="0"/>
              <a:t>https://www.tutorialspoint.com/fiber-distributed-data-interface-fddi#:~:text=The%20fields%20of%20an%20FDDI,specifies%20address%20of%20destination%20station.</a:t>
            </a:r>
          </a:p>
        </p:txBody>
      </p:sp>
    </p:spTree>
    <p:extLst>
      <p:ext uri="{BB962C8B-B14F-4D97-AF65-F5344CB8AC3E}">
        <p14:creationId xmlns:p14="http://schemas.microsoft.com/office/powerpoint/2010/main" val="2961093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54125" t="30485" r="3455" b="29708"/>
          <a:stretch/>
        </p:blipFill>
        <p:spPr>
          <a:xfrm>
            <a:off x="0" y="109720"/>
            <a:ext cx="12192000" cy="6663350"/>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45</a:t>
            </a:fld>
            <a:endParaRPr lang="en-US"/>
          </a:p>
        </p:txBody>
      </p:sp>
    </p:spTree>
    <p:extLst>
      <p:ext uri="{BB962C8B-B14F-4D97-AF65-F5344CB8AC3E}">
        <p14:creationId xmlns:p14="http://schemas.microsoft.com/office/powerpoint/2010/main" val="2321996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46</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7441" y="126749"/>
            <a:ext cx="8308983" cy="6039739"/>
          </a:xfrm>
        </p:spPr>
      </p:pic>
    </p:spTree>
    <p:extLst>
      <p:ext uri="{BB962C8B-B14F-4D97-AF65-F5344CB8AC3E}">
        <p14:creationId xmlns:p14="http://schemas.microsoft.com/office/powerpoint/2010/main" val="1219543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47</a:t>
            </a:fld>
            <a:endParaRPr lang="en-US"/>
          </a:p>
        </p:txBody>
      </p:sp>
      <p:sp>
        <p:nvSpPr>
          <p:cNvPr id="4" name="Title 3"/>
          <p:cNvSpPr>
            <a:spLocks noGrp="1"/>
          </p:cNvSpPr>
          <p:nvPr>
            <p:ph type="title"/>
          </p:nvPr>
        </p:nvSpPr>
        <p:spPr>
          <a:xfrm>
            <a:off x="556896" y="1179985"/>
            <a:ext cx="10972800" cy="1143000"/>
          </a:xfrm>
        </p:spPr>
        <p:txBody>
          <a:bodyPr>
            <a:normAutofit/>
          </a:bodyPr>
          <a:lstStyle/>
          <a:p>
            <a:pPr algn="ctr"/>
            <a:r>
              <a:rPr lang="en-US" dirty="0" smtClean="0"/>
              <a:t>FDDI Network Protocol (see ref pdf)</a:t>
            </a:r>
            <a:endParaRPr lang="en-US" dirty="0"/>
          </a:p>
        </p:txBody>
      </p:sp>
    </p:spTree>
    <p:extLst>
      <p:ext uri="{BB962C8B-B14F-4D97-AF65-F5344CB8AC3E}">
        <p14:creationId xmlns:p14="http://schemas.microsoft.com/office/powerpoint/2010/main" val="223840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48</a:t>
            </a:fld>
            <a:endParaRPr lang="en-US"/>
          </a:p>
        </p:txBody>
      </p:sp>
      <p:sp>
        <p:nvSpPr>
          <p:cNvPr id="4" name="Title 3"/>
          <p:cNvSpPr>
            <a:spLocks noGrp="1"/>
          </p:cNvSpPr>
          <p:nvPr>
            <p:ph type="title"/>
          </p:nvPr>
        </p:nvSpPr>
        <p:spPr>
          <a:xfrm>
            <a:off x="556896" y="120729"/>
            <a:ext cx="10972800" cy="1143000"/>
          </a:xfrm>
        </p:spPr>
        <p:txBody>
          <a:bodyPr>
            <a:normAutofit/>
          </a:bodyPr>
          <a:lstStyle/>
          <a:p>
            <a:pPr algn="ctr"/>
            <a:r>
              <a:rPr lang="en-US" dirty="0" smtClean="0"/>
              <a:t>FDDI Frame Format</a:t>
            </a:r>
            <a:endParaRPr lang="en-US" dirty="0"/>
          </a:p>
        </p:txBody>
      </p:sp>
      <p:pic>
        <p:nvPicPr>
          <p:cNvPr id="2" name="Picture 1"/>
          <p:cNvPicPr>
            <a:picLocks noChangeAspect="1"/>
          </p:cNvPicPr>
          <p:nvPr/>
        </p:nvPicPr>
        <p:blipFill rotWithShape="1">
          <a:blip r:embed="rId2"/>
          <a:srcRect l="20197" t="11250" r="35460" b="20672"/>
          <a:stretch/>
        </p:blipFill>
        <p:spPr>
          <a:xfrm>
            <a:off x="2888056" y="823865"/>
            <a:ext cx="6041014" cy="5216959"/>
          </a:xfrm>
          <a:prstGeom prst="rect">
            <a:avLst/>
          </a:prstGeom>
        </p:spPr>
      </p:pic>
    </p:spTree>
    <p:extLst>
      <p:ext uri="{BB962C8B-B14F-4D97-AF65-F5344CB8AC3E}">
        <p14:creationId xmlns:p14="http://schemas.microsoft.com/office/powerpoint/2010/main" val="50732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49</a:t>
            </a:fld>
            <a:endParaRPr lang="en-US"/>
          </a:p>
        </p:txBody>
      </p:sp>
      <p:sp>
        <p:nvSpPr>
          <p:cNvPr id="4" name="Title 3"/>
          <p:cNvSpPr>
            <a:spLocks noGrp="1"/>
          </p:cNvSpPr>
          <p:nvPr>
            <p:ph type="title"/>
          </p:nvPr>
        </p:nvSpPr>
        <p:spPr>
          <a:xfrm>
            <a:off x="719858" y="1189038"/>
            <a:ext cx="10972800" cy="1143000"/>
          </a:xfrm>
        </p:spPr>
        <p:txBody>
          <a:bodyPr>
            <a:normAutofit fontScale="90000"/>
          </a:bodyPr>
          <a:lstStyle/>
          <a:p>
            <a:pPr algn="ctr"/>
            <a:r>
              <a:rPr lang="en-US" dirty="0" smtClean="0"/>
              <a:t>ATM</a:t>
            </a:r>
            <a:br>
              <a:rPr lang="en-US" dirty="0" smtClean="0"/>
            </a:br>
            <a:r>
              <a:rPr lang="en-US" dirty="0" smtClean="0"/>
              <a:t>Asynchronous Transfer Mode</a:t>
            </a:r>
            <a:endParaRPr lang="en-US" dirty="0"/>
          </a:p>
        </p:txBody>
      </p:sp>
    </p:spTree>
    <p:extLst>
      <p:ext uri="{BB962C8B-B14F-4D97-AF65-F5344CB8AC3E}">
        <p14:creationId xmlns:p14="http://schemas.microsoft.com/office/powerpoint/2010/main" val="536441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a:t>
            </a:fld>
            <a:endParaRPr lang="en-US"/>
          </a:p>
        </p:txBody>
      </p:sp>
      <p:sp>
        <p:nvSpPr>
          <p:cNvPr id="7" name="TextBox 6"/>
          <p:cNvSpPr txBox="1"/>
          <p:nvPr/>
        </p:nvSpPr>
        <p:spPr>
          <a:xfrm>
            <a:off x="1364344" y="308399"/>
            <a:ext cx="9564914" cy="707886"/>
          </a:xfrm>
          <a:prstGeom prst="rect">
            <a:avLst/>
          </a:prstGeom>
          <a:noFill/>
        </p:spPr>
        <p:txBody>
          <a:bodyPr wrap="square" rtlCol="0">
            <a:spAutoFit/>
          </a:bodyPr>
          <a:lstStyle/>
          <a:p>
            <a:pPr algn="ctr"/>
            <a:r>
              <a:rPr lang="en-US" sz="4000" dirty="0" smtClean="0"/>
              <a:t>Phototransistor (Detector)</a:t>
            </a:r>
            <a:endParaRPr lang="en-US" sz="4000" dirty="0"/>
          </a:p>
        </p:txBody>
      </p:sp>
      <p:sp>
        <p:nvSpPr>
          <p:cNvPr id="8" name="Rectangle 7"/>
          <p:cNvSpPr/>
          <p:nvPr/>
        </p:nvSpPr>
        <p:spPr>
          <a:xfrm>
            <a:off x="507999" y="1517639"/>
            <a:ext cx="11176000" cy="3046988"/>
          </a:xfrm>
          <a:prstGeom prst="rect">
            <a:avLst/>
          </a:prstGeom>
        </p:spPr>
        <p:txBody>
          <a:bodyPr wrap="square">
            <a:spAutoFit/>
          </a:bodyPr>
          <a:lstStyle/>
          <a:p>
            <a:pPr algn="just" fontAlgn="base"/>
            <a:r>
              <a:rPr lang="en-US" sz="2400" dirty="0" smtClean="0"/>
              <a:t>A </a:t>
            </a:r>
            <a:r>
              <a:rPr lang="en-US" sz="2400" b="1" dirty="0" smtClean="0"/>
              <a:t>Phototransistor</a:t>
            </a:r>
            <a:r>
              <a:rPr lang="en-US" sz="2400" dirty="0" smtClean="0"/>
              <a:t> is an electronic switching and current amplification component which relies on exposure to light to operate. When light falls on the junction, reverse current flows which is proportional to the luminance. Phototransistors are used extensively to detect light pulses and convert them into digital electrical signals. These are operated by light rather than electric current. Providing large amount of gain, low cost and these phototransistors might be used in numerous applications.</a:t>
            </a:r>
          </a:p>
          <a:p>
            <a:pPr algn="just" fontAlgn="base"/>
            <a:endParaRPr lang="en-US" sz="2400" dirty="0" smtClean="0"/>
          </a:p>
        </p:txBody>
      </p:sp>
    </p:spTree>
    <p:extLst>
      <p:ext uri="{BB962C8B-B14F-4D97-AF65-F5344CB8AC3E}">
        <p14:creationId xmlns:p14="http://schemas.microsoft.com/office/powerpoint/2010/main" val="3127715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50</a:t>
            </a:fld>
            <a:endParaRPr lang="en-US"/>
          </a:p>
        </p:txBody>
      </p:sp>
      <p:sp>
        <p:nvSpPr>
          <p:cNvPr id="4" name="Title 3"/>
          <p:cNvSpPr>
            <a:spLocks noGrp="1"/>
          </p:cNvSpPr>
          <p:nvPr>
            <p:ph type="title"/>
          </p:nvPr>
        </p:nvSpPr>
        <p:spPr>
          <a:xfrm>
            <a:off x="719858" y="1189038"/>
            <a:ext cx="10972800" cy="1143000"/>
          </a:xfrm>
        </p:spPr>
        <p:txBody>
          <a:bodyPr>
            <a:normAutofit/>
          </a:bodyPr>
          <a:lstStyle/>
          <a:p>
            <a:pPr algn="ctr"/>
            <a:r>
              <a:rPr lang="en-US" dirty="0" smtClean="0"/>
              <a:t>ATM UNI/NNI Cell Format (see ref pdf)</a:t>
            </a:r>
            <a:endParaRPr lang="en-US" dirty="0"/>
          </a:p>
        </p:txBody>
      </p:sp>
    </p:spTree>
    <p:extLst>
      <p:ext uri="{BB962C8B-B14F-4D97-AF65-F5344CB8AC3E}">
        <p14:creationId xmlns:p14="http://schemas.microsoft.com/office/powerpoint/2010/main" val="3865119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51</a:t>
            </a:fld>
            <a:endParaRPr lang="en-US"/>
          </a:p>
        </p:txBody>
      </p:sp>
      <p:sp>
        <p:nvSpPr>
          <p:cNvPr id="4" name="Title 3"/>
          <p:cNvSpPr>
            <a:spLocks noGrp="1"/>
          </p:cNvSpPr>
          <p:nvPr>
            <p:ph type="title"/>
          </p:nvPr>
        </p:nvSpPr>
        <p:spPr>
          <a:xfrm>
            <a:off x="556896" y="1641711"/>
            <a:ext cx="10972800" cy="1143000"/>
          </a:xfrm>
        </p:spPr>
        <p:txBody>
          <a:bodyPr>
            <a:normAutofit fontScale="90000"/>
          </a:bodyPr>
          <a:lstStyle/>
          <a:p>
            <a:pPr algn="ctr"/>
            <a:r>
              <a:rPr lang="en-US" dirty="0" smtClean="0"/>
              <a:t>WDM</a:t>
            </a:r>
            <a:br>
              <a:rPr lang="en-US" dirty="0" smtClean="0"/>
            </a:br>
            <a:r>
              <a:rPr lang="en-US" dirty="0" smtClean="0"/>
              <a:t>Wavelength Division Multiplexing</a:t>
            </a:r>
            <a:endParaRPr lang="en-US" dirty="0"/>
          </a:p>
        </p:txBody>
      </p:sp>
    </p:spTree>
    <p:extLst>
      <p:ext uri="{BB962C8B-B14F-4D97-AF65-F5344CB8AC3E}">
        <p14:creationId xmlns:p14="http://schemas.microsoft.com/office/powerpoint/2010/main" val="4031076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52</a:t>
            </a:fld>
            <a:endParaRPr lang="en-US"/>
          </a:p>
        </p:txBody>
      </p:sp>
      <p:sp>
        <p:nvSpPr>
          <p:cNvPr id="4" name="Title 3"/>
          <p:cNvSpPr>
            <a:spLocks noGrp="1"/>
          </p:cNvSpPr>
          <p:nvPr>
            <p:ph type="title"/>
          </p:nvPr>
        </p:nvSpPr>
        <p:spPr>
          <a:xfrm>
            <a:off x="1219200" y="147889"/>
            <a:ext cx="10972800" cy="1143000"/>
          </a:xfrm>
        </p:spPr>
        <p:txBody>
          <a:bodyPr>
            <a:normAutofit/>
          </a:bodyPr>
          <a:lstStyle/>
          <a:p>
            <a:r>
              <a:rPr lang="en-US" dirty="0" smtClean="0"/>
              <a:t>WDM System</a:t>
            </a:r>
            <a:endParaRPr lang="en-US" dirty="0"/>
          </a:p>
        </p:txBody>
      </p:sp>
      <p:pic>
        <p:nvPicPr>
          <p:cNvPr id="2" name="Picture 1"/>
          <p:cNvPicPr>
            <a:picLocks noChangeAspect="1"/>
          </p:cNvPicPr>
          <p:nvPr/>
        </p:nvPicPr>
        <p:blipFill rotWithShape="1">
          <a:blip r:embed="rId2"/>
          <a:srcRect l="51258" t="30788" r="4984" b="37369"/>
          <a:stretch/>
        </p:blipFill>
        <p:spPr>
          <a:xfrm>
            <a:off x="1122629" y="1566250"/>
            <a:ext cx="9864389" cy="4037845"/>
          </a:xfrm>
          <a:prstGeom prst="rect">
            <a:avLst/>
          </a:prstGeom>
        </p:spPr>
      </p:pic>
    </p:spTree>
    <p:extLst>
      <p:ext uri="{BB962C8B-B14F-4D97-AF65-F5344CB8AC3E}">
        <p14:creationId xmlns:p14="http://schemas.microsoft.com/office/powerpoint/2010/main" val="3429617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155" t="29285" r="41711" b="20107"/>
          <a:stretch/>
        </p:blipFill>
        <p:spPr>
          <a:xfrm>
            <a:off x="668447" y="1406182"/>
            <a:ext cx="10855105" cy="5001763"/>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53</a:t>
            </a:fld>
            <a:endParaRPr lang="en-US"/>
          </a:p>
        </p:txBody>
      </p:sp>
      <p:sp>
        <p:nvSpPr>
          <p:cNvPr id="4" name="Title 3"/>
          <p:cNvSpPr>
            <a:spLocks noGrp="1"/>
          </p:cNvSpPr>
          <p:nvPr>
            <p:ph type="title"/>
          </p:nvPr>
        </p:nvSpPr>
        <p:spPr/>
        <p:txBody>
          <a:bodyPr/>
          <a:lstStyle/>
          <a:p>
            <a:r>
              <a:rPr lang="en-US" dirty="0"/>
              <a:t>WDM System</a:t>
            </a:r>
          </a:p>
        </p:txBody>
      </p:sp>
    </p:spTree>
    <p:extLst>
      <p:ext uri="{BB962C8B-B14F-4D97-AF65-F5344CB8AC3E}">
        <p14:creationId xmlns:p14="http://schemas.microsoft.com/office/powerpoint/2010/main" val="3051141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lgn="just"/>
            <a:r>
              <a:rPr lang="en-US" dirty="0" smtClean="0"/>
              <a:t>In </a:t>
            </a:r>
            <a:r>
              <a:rPr lang="en-US" dirty="0"/>
              <a:t>WDM, the optical signals from different sources or (transponders) are combined by a multiplexer, which is essentially an optical combiner. They are combined so that their wavelengths are different.</a:t>
            </a:r>
          </a:p>
          <a:p>
            <a:pPr algn="just"/>
            <a:r>
              <a:rPr lang="en-US" dirty="0"/>
              <a:t>The combined signal is transmitted via a single optical fiber strand. At the receiving end, a </a:t>
            </a:r>
            <a:r>
              <a:rPr lang="en-US" dirty="0" err="1"/>
              <a:t>demultiplexer</a:t>
            </a:r>
            <a:r>
              <a:rPr lang="en-US" dirty="0"/>
              <a:t> splits the incoming beam into its components and each of the beams is send to the corresponding receivers.</a:t>
            </a:r>
          </a:p>
          <a:p>
            <a:pPr marL="109728" indent="0" algn="just">
              <a:buNone/>
            </a:pPr>
            <a:r>
              <a:rPr lang="en-US" u="sng" dirty="0"/>
              <a:t>Example</a:t>
            </a:r>
          </a:p>
          <a:p>
            <a:pPr algn="just"/>
            <a:r>
              <a:rPr lang="en-US" dirty="0"/>
              <a:t>The following diagram conceptually represents multiplexing using WDM. It has 4 optical signals having 4 different wavelengths. Each of the four senders generates data streams of a particular wavelength. The optical combiner multiplexes the signals and transmits them over a single long-haul fiber channel. At the receiving end, the splitter </a:t>
            </a:r>
            <a:r>
              <a:rPr lang="en-US" dirty="0" err="1"/>
              <a:t>demultiplexes</a:t>
            </a:r>
            <a:r>
              <a:rPr lang="en-US" dirty="0"/>
              <a:t> the signal into the original 4 data streams.</a:t>
            </a:r>
          </a:p>
          <a:p>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54</a:t>
            </a:fld>
            <a:endParaRPr lang="en-US"/>
          </a:p>
        </p:txBody>
      </p:sp>
      <p:sp>
        <p:nvSpPr>
          <p:cNvPr id="4" name="Title 3"/>
          <p:cNvSpPr>
            <a:spLocks noGrp="1"/>
          </p:cNvSpPr>
          <p:nvPr>
            <p:ph type="title"/>
          </p:nvPr>
        </p:nvSpPr>
        <p:spPr/>
        <p:txBody>
          <a:bodyPr/>
          <a:lstStyle/>
          <a:p>
            <a:r>
              <a:rPr lang="en-US" dirty="0"/>
              <a:t>Concept and </a:t>
            </a:r>
            <a:r>
              <a:rPr lang="en-US" dirty="0" smtClean="0"/>
              <a:t>Process of WDM</a:t>
            </a:r>
            <a:endParaRPr lang="en-US" dirty="0"/>
          </a:p>
        </p:txBody>
      </p:sp>
    </p:spTree>
    <p:extLst>
      <p:ext uri="{BB962C8B-B14F-4D97-AF65-F5344CB8AC3E}">
        <p14:creationId xmlns:p14="http://schemas.microsoft.com/office/powerpoint/2010/main" val="2775626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7683" t="23884" r="28772" b="44111"/>
          <a:stretch/>
        </p:blipFill>
        <p:spPr>
          <a:xfrm>
            <a:off x="1303698" y="2018922"/>
            <a:ext cx="9180215" cy="3795439"/>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55</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666402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490382"/>
            <a:ext cx="11313814" cy="4525963"/>
          </a:xfrm>
        </p:spPr>
        <p:txBody>
          <a:bodyPr>
            <a:normAutofit fontScale="92500" lnSpcReduction="10000"/>
          </a:bodyPr>
          <a:lstStyle/>
          <a:p>
            <a:pPr marL="109728" indent="0" algn="just">
              <a:buNone/>
            </a:pPr>
            <a:r>
              <a:rPr lang="en-US" dirty="0" smtClean="0"/>
              <a:t>Based </a:t>
            </a:r>
            <a:r>
              <a:rPr lang="en-US" dirty="0"/>
              <a:t>upon the wavelength, WDM can be divided into two </a:t>
            </a:r>
            <a:r>
              <a:rPr lang="en-US" dirty="0" smtClean="0"/>
              <a:t>categories: </a:t>
            </a:r>
            <a:endParaRPr lang="en-US" dirty="0"/>
          </a:p>
          <a:p>
            <a:pPr algn="just"/>
            <a:r>
              <a:rPr lang="en-US" b="1" dirty="0"/>
              <a:t>Course WDM (CWDM)</a:t>
            </a:r>
            <a:r>
              <a:rPr lang="en-US" dirty="0"/>
              <a:t> : CWDM generally operates with 8 channels where the spacing between the channels is 20 nm (nanometers) apart. It consumes less energy than DWDM and is less expensive. However, the capacity of the links, as well as the distance supported, is lesser.</a:t>
            </a:r>
          </a:p>
          <a:p>
            <a:pPr algn="just"/>
            <a:r>
              <a:rPr lang="en-US" b="1" dirty="0"/>
              <a:t>Dense WDM (DWDM)</a:t>
            </a:r>
            <a:r>
              <a:rPr lang="en-US" dirty="0"/>
              <a:t> : In DWDM, the number of multiplexed channels much larger than CWDM. It is either 40 at 100GHz spacing or 80 with 50GHz spacing. Due to this, they can transmit the huge quantity of data through a single fiber link. DWDM is generally applied in core networks of telecommunications and cable networks. It is also used in cloud data </a:t>
            </a:r>
            <a:r>
              <a:rPr lang="en-US" dirty="0" smtClean="0"/>
              <a:t>centers. </a:t>
            </a: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56</a:t>
            </a:fld>
            <a:endParaRPr lang="en-US"/>
          </a:p>
        </p:txBody>
      </p:sp>
      <p:sp>
        <p:nvSpPr>
          <p:cNvPr id="4" name="Title 3"/>
          <p:cNvSpPr>
            <a:spLocks noGrp="1"/>
          </p:cNvSpPr>
          <p:nvPr>
            <p:ph type="title"/>
          </p:nvPr>
        </p:nvSpPr>
        <p:spPr/>
        <p:txBody>
          <a:bodyPr/>
          <a:lstStyle/>
          <a:p>
            <a:r>
              <a:rPr lang="en-US" dirty="0"/>
              <a:t>Categories of WDM</a:t>
            </a:r>
          </a:p>
        </p:txBody>
      </p:sp>
    </p:spTree>
    <p:extLst>
      <p:ext uri="{BB962C8B-B14F-4D97-AF65-F5344CB8AC3E}">
        <p14:creationId xmlns:p14="http://schemas.microsoft.com/office/powerpoint/2010/main" val="2737335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57</a:t>
            </a:fld>
            <a:endParaRPr lang="en-US"/>
          </a:p>
        </p:txBody>
      </p:sp>
      <p:sp>
        <p:nvSpPr>
          <p:cNvPr id="4" name="Title 3"/>
          <p:cNvSpPr>
            <a:spLocks noGrp="1"/>
          </p:cNvSpPr>
          <p:nvPr>
            <p:ph type="title"/>
          </p:nvPr>
        </p:nvSpPr>
        <p:spPr>
          <a:xfrm>
            <a:off x="647431" y="1333893"/>
            <a:ext cx="10972800" cy="1143000"/>
          </a:xfrm>
        </p:spPr>
        <p:txBody>
          <a:bodyPr>
            <a:normAutofit/>
          </a:bodyPr>
          <a:lstStyle/>
          <a:p>
            <a:pPr algn="ctr"/>
            <a:r>
              <a:rPr lang="en-US" dirty="0" smtClean="0"/>
              <a:t>Fiber Optic Link Budget Calculation</a:t>
            </a:r>
            <a:endParaRPr lang="en-US" dirty="0"/>
          </a:p>
        </p:txBody>
      </p:sp>
    </p:spTree>
    <p:extLst>
      <p:ext uri="{BB962C8B-B14F-4D97-AF65-F5344CB8AC3E}">
        <p14:creationId xmlns:p14="http://schemas.microsoft.com/office/powerpoint/2010/main" val="29684855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Fiber loss factor</a:t>
            </a:r>
          </a:p>
          <a:p>
            <a:r>
              <a:rPr lang="en-US" dirty="0" smtClean="0"/>
              <a:t>Types of fiber</a:t>
            </a:r>
          </a:p>
          <a:p>
            <a:r>
              <a:rPr lang="en-US" dirty="0" smtClean="0"/>
              <a:t>Transmitter</a:t>
            </a:r>
          </a:p>
          <a:p>
            <a:r>
              <a:rPr lang="en-US" dirty="0" smtClean="0"/>
              <a:t>Receiver sensitivity</a:t>
            </a:r>
          </a:p>
          <a:p>
            <a:r>
              <a:rPr lang="en-US" dirty="0" smtClean="0"/>
              <a:t>Number/type of splices, connectors</a:t>
            </a:r>
          </a:p>
          <a:p>
            <a:r>
              <a:rPr lang="en-US" dirty="0" smtClean="0"/>
              <a:t>Margin (</a:t>
            </a:r>
            <a:r>
              <a:rPr lang="en-US" dirty="0" smtClean="0">
                <a:solidFill>
                  <a:srgbClr val="FF0000"/>
                </a:solidFill>
              </a:rPr>
              <a:t>3</a:t>
            </a:r>
            <a:r>
              <a:rPr lang="en-US" dirty="0" smtClean="0"/>
              <a:t>-10 dB)</a:t>
            </a: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58</a:t>
            </a:fld>
            <a:endParaRPr lang="en-US"/>
          </a:p>
        </p:txBody>
      </p:sp>
      <p:sp>
        <p:nvSpPr>
          <p:cNvPr id="4" name="Title 3"/>
          <p:cNvSpPr>
            <a:spLocks noGrp="1"/>
          </p:cNvSpPr>
          <p:nvPr>
            <p:ph type="title"/>
          </p:nvPr>
        </p:nvSpPr>
        <p:spPr/>
        <p:txBody>
          <a:bodyPr>
            <a:normAutofit fontScale="90000"/>
          </a:bodyPr>
          <a:lstStyle/>
          <a:p>
            <a:r>
              <a:rPr lang="en-US" dirty="0" smtClean="0"/>
              <a:t>Basic </a:t>
            </a:r>
            <a:r>
              <a:rPr lang="en-US" dirty="0"/>
              <a:t>elements influence the fiber optic system link </a:t>
            </a:r>
            <a:r>
              <a:rPr lang="en-US" dirty="0" smtClean="0"/>
              <a:t>budget:</a:t>
            </a:r>
            <a:endParaRPr lang="en-US" dirty="0"/>
          </a:p>
        </p:txBody>
      </p:sp>
    </p:spTree>
    <p:extLst>
      <p:ext uri="{BB962C8B-B14F-4D97-AF65-F5344CB8AC3E}">
        <p14:creationId xmlns:p14="http://schemas.microsoft.com/office/powerpoint/2010/main" val="395499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59</a:t>
            </a:fld>
            <a:endParaRPr lang="en-US"/>
          </a:p>
        </p:txBody>
      </p:sp>
      <p:sp>
        <p:nvSpPr>
          <p:cNvPr id="4" name="Title 3"/>
          <p:cNvSpPr>
            <a:spLocks noGrp="1"/>
          </p:cNvSpPr>
          <p:nvPr>
            <p:ph type="title"/>
          </p:nvPr>
        </p:nvSpPr>
        <p:spPr>
          <a:xfrm>
            <a:off x="556896" y="120729"/>
            <a:ext cx="10972800" cy="1143000"/>
          </a:xfrm>
        </p:spPr>
        <p:txBody>
          <a:bodyPr>
            <a:normAutofit fontScale="90000"/>
          </a:bodyPr>
          <a:lstStyle/>
          <a:p>
            <a:pPr algn="ctr"/>
            <a:r>
              <a:rPr lang="en-US" b="0" dirty="0">
                <a:effectLst/>
              </a:rPr>
              <a:t>C</a:t>
            </a:r>
            <a:r>
              <a:rPr lang="en-US" b="0" dirty="0" smtClean="0">
                <a:effectLst/>
              </a:rPr>
              <a:t>ommonly </a:t>
            </a:r>
            <a:r>
              <a:rPr lang="en-US" b="0" dirty="0">
                <a:effectLst/>
              </a:rPr>
              <a:t>accepted loss values </a:t>
            </a:r>
            <a:r>
              <a:rPr lang="en-US" b="0" dirty="0" smtClean="0">
                <a:effectLst/>
              </a:rPr>
              <a:t>for the link budget calculation</a:t>
            </a:r>
            <a:endParaRPr lang="en-US" dirty="0"/>
          </a:p>
        </p:txBody>
      </p:sp>
      <p:pic>
        <p:nvPicPr>
          <p:cNvPr id="2" name="Picture 1"/>
          <p:cNvPicPr>
            <a:picLocks noChangeAspect="1"/>
          </p:cNvPicPr>
          <p:nvPr/>
        </p:nvPicPr>
        <p:blipFill rotWithShape="1">
          <a:blip r:embed="rId2"/>
          <a:srcRect l="1108" t="39165" r="33343" b="19981"/>
          <a:stretch/>
        </p:blipFill>
        <p:spPr>
          <a:xfrm>
            <a:off x="244444" y="1738265"/>
            <a:ext cx="11620639" cy="4074060"/>
          </a:xfrm>
          <a:prstGeom prst="rect">
            <a:avLst/>
          </a:prstGeom>
        </p:spPr>
      </p:pic>
    </p:spTree>
    <p:extLst>
      <p:ext uri="{BB962C8B-B14F-4D97-AF65-F5344CB8AC3E}">
        <p14:creationId xmlns:p14="http://schemas.microsoft.com/office/powerpoint/2010/main" val="5386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6</a:t>
            </a:fld>
            <a:endParaRPr lang="en-US"/>
          </a:p>
        </p:txBody>
      </p:sp>
      <p:sp>
        <p:nvSpPr>
          <p:cNvPr id="5" name="Rectangle 4"/>
          <p:cNvSpPr/>
          <p:nvPr/>
        </p:nvSpPr>
        <p:spPr>
          <a:xfrm>
            <a:off x="391886" y="1360944"/>
            <a:ext cx="11466285" cy="4893647"/>
          </a:xfrm>
          <a:prstGeom prst="rect">
            <a:avLst/>
          </a:prstGeom>
        </p:spPr>
        <p:txBody>
          <a:bodyPr wrap="square">
            <a:spAutoFit/>
          </a:bodyPr>
          <a:lstStyle/>
          <a:p>
            <a:pPr algn="just" fontAlgn="base"/>
            <a:r>
              <a:rPr lang="en-US" sz="2400" dirty="0" smtClean="0"/>
              <a:t>It is capable of converting light energy into electric energy. Phototransistors work in a similar way to </a:t>
            </a:r>
            <a:r>
              <a:rPr lang="en-US" sz="2400" dirty="0" err="1" smtClean="0"/>
              <a:t>photoresistors</a:t>
            </a:r>
            <a:r>
              <a:rPr lang="en-US" sz="2400" dirty="0" smtClean="0"/>
              <a:t> commonly known as </a:t>
            </a:r>
            <a:r>
              <a:rPr lang="en-US" sz="2400" dirty="0" smtClean="0">
                <a:solidFill>
                  <a:srgbClr val="FF0000"/>
                </a:solidFill>
              </a:rPr>
              <a:t>LDR</a:t>
            </a:r>
            <a:r>
              <a:rPr lang="en-US" sz="2400" dirty="0" smtClean="0"/>
              <a:t> (light dependant resistor) </a:t>
            </a:r>
            <a:r>
              <a:rPr lang="en-US" sz="2400" dirty="0" smtClean="0">
                <a:solidFill>
                  <a:srgbClr val="FF0000"/>
                </a:solidFill>
              </a:rPr>
              <a:t>but are able to produce both current and voltage while </a:t>
            </a:r>
            <a:r>
              <a:rPr lang="en-US" sz="2400" dirty="0" err="1" smtClean="0">
                <a:solidFill>
                  <a:srgbClr val="FF0000"/>
                </a:solidFill>
              </a:rPr>
              <a:t>photoresistors</a:t>
            </a:r>
            <a:r>
              <a:rPr lang="en-US" sz="2400" dirty="0" smtClean="0">
                <a:solidFill>
                  <a:srgbClr val="FF0000"/>
                </a:solidFill>
              </a:rPr>
              <a:t> are only capable of producing current due to change in resistance. </a:t>
            </a:r>
          </a:p>
          <a:p>
            <a:pPr algn="just" fontAlgn="base"/>
            <a:r>
              <a:rPr lang="en-US" sz="2400" dirty="0" smtClean="0"/>
              <a:t>Phototransistors are transistors with the base terminal exposed. </a:t>
            </a:r>
            <a:r>
              <a:rPr lang="en-US" sz="2400" dirty="0" smtClean="0">
                <a:solidFill>
                  <a:srgbClr val="FF0000"/>
                </a:solidFill>
              </a:rPr>
              <a:t>Instead of sending current into the base, the photons from striking light activate the transistor. </a:t>
            </a:r>
            <a:r>
              <a:rPr lang="en-US" sz="2400" dirty="0" smtClean="0"/>
              <a:t>This is because a phototransistor is made of a bipolar semiconductor and focuses the energy that is passed through it. These are activated by light particles and are used in virtually all electronic devices that depend on light in some way. </a:t>
            </a:r>
          </a:p>
          <a:p>
            <a:pPr algn="just" fontAlgn="base"/>
            <a:r>
              <a:rPr lang="en-US" sz="2400" dirty="0" smtClean="0"/>
              <a:t>All </a:t>
            </a:r>
            <a:r>
              <a:rPr lang="en-US" sz="2400" dirty="0" smtClean="0">
                <a:solidFill>
                  <a:srgbClr val="FF0000"/>
                </a:solidFill>
              </a:rPr>
              <a:t>silicon photo sensors </a:t>
            </a:r>
            <a:r>
              <a:rPr lang="en-US" sz="2400" dirty="0" smtClean="0"/>
              <a:t>(phototransistors) respond to the </a:t>
            </a:r>
            <a:r>
              <a:rPr lang="en-US" sz="2400" dirty="0" smtClean="0">
                <a:solidFill>
                  <a:srgbClr val="FF0000"/>
                </a:solidFill>
              </a:rPr>
              <a:t>entire visible radiation range as well as to infrared</a:t>
            </a:r>
            <a:r>
              <a:rPr lang="en-US" sz="2400" dirty="0" smtClean="0"/>
              <a:t>. </a:t>
            </a:r>
            <a:endParaRPr lang="en-US" sz="2400" dirty="0"/>
          </a:p>
        </p:txBody>
      </p:sp>
      <p:sp>
        <p:nvSpPr>
          <p:cNvPr id="6" name="TextBox 5"/>
          <p:cNvSpPr txBox="1"/>
          <p:nvPr/>
        </p:nvSpPr>
        <p:spPr>
          <a:xfrm>
            <a:off x="1364344" y="308399"/>
            <a:ext cx="9564914" cy="707886"/>
          </a:xfrm>
          <a:prstGeom prst="rect">
            <a:avLst/>
          </a:prstGeom>
          <a:noFill/>
        </p:spPr>
        <p:txBody>
          <a:bodyPr wrap="square" rtlCol="0">
            <a:spAutoFit/>
          </a:bodyPr>
          <a:lstStyle/>
          <a:p>
            <a:pPr algn="ctr"/>
            <a:r>
              <a:rPr lang="en-US" sz="4000" dirty="0" smtClean="0"/>
              <a:t>Phototransistor</a:t>
            </a:r>
            <a:endParaRPr lang="en-US" sz="4000" dirty="0"/>
          </a:p>
        </p:txBody>
      </p:sp>
    </p:spTree>
    <p:extLst>
      <p:ext uri="{BB962C8B-B14F-4D97-AF65-F5344CB8AC3E}">
        <p14:creationId xmlns:p14="http://schemas.microsoft.com/office/powerpoint/2010/main" val="3526770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0424" y="1368615"/>
            <a:ext cx="10972800" cy="4525963"/>
          </a:xfrm>
        </p:spPr>
        <p:txBody>
          <a:bodyPr>
            <a:normAutofit/>
          </a:bodyPr>
          <a:lstStyle/>
          <a:p>
            <a:pPr marL="109728" indent="0">
              <a:buNone/>
            </a:pPr>
            <a:r>
              <a:rPr lang="en-US" dirty="0" smtClean="0"/>
              <a:t>Link </a:t>
            </a:r>
            <a:r>
              <a:rPr lang="en-US" dirty="0"/>
              <a:t>Budget = [fiber length (km) × fiber attenuation per km] + [splice loss × </a:t>
            </a:r>
            <a:r>
              <a:rPr lang="en-US" dirty="0" smtClean="0"/>
              <a:t>no. of </a:t>
            </a:r>
            <a:r>
              <a:rPr lang="en-US" dirty="0"/>
              <a:t>splices]+[connector loss × </a:t>
            </a:r>
            <a:r>
              <a:rPr lang="en-US" dirty="0" smtClean="0"/>
              <a:t>no. </a:t>
            </a:r>
            <a:r>
              <a:rPr lang="en-US" dirty="0"/>
              <a:t>of connectors] + [safety margin] </a:t>
            </a:r>
            <a:endParaRPr lang="en-US" dirty="0" smtClean="0"/>
          </a:p>
          <a:p>
            <a:r>
              <a:rPr lang="en-US" dirty="0" smtClean="0">
                <a:solidFill>
                  <a:srgbClr val="FF0000"/>
                </a:solidFill>
              </a:rPr>
              <a:t>For </a:t>
            </a:r>
            <a:r>
              <a:rPr lang="en-US" dirty="0">
                <a:solidFill>
                  <a:srgbClr val="FF0000"/>
                </a:solidFill>
              </a:rPr>
              <a:t>example</a:t>
            </a:r>
            <a:r>
              <a:rPr lang="en-US" dirty="0"/>
              <a:t>: Assume a </a:t>
            </a:r>
            <a:r>
              <a:rPr lang="en-US" dirty="0">
                <a:solidFill>
                  <a:srgbClr val="FF0000"/>
                </a:solidFill>
              </a:rPr>
              <a:t>10 km single </a:t>
            </a:r>
            <a:r>
              <a:rPr lang="en-US" dirty="0"/>
              <a:t>mode fiber link at 1310nm with 2 connector pairs and 2 </a:t>
            </a:r>
            <a:r>
              <a:rPr lang="en-US" dirty="0" smtClean="0"/>
              <a:t>splices</a:t>
            </a:r>
            <a:r>
              <a:rPr lang="en-US" dirty="0"/>
              <a:t>.</a:t>
            </a:r>
            <a:endParaRPr lang="en-US" dirty="0" smtClean="0"/>
          </a:p>
          <a:p>
            <a:pPr marL="109728" indent="0">
              <a:buNone/>
            </a:pPr>
            <a:r>
              <a:rPr lang="en-US" dirty="0" smtClean="0"/>
              <a:t>Answer: Link </a:t>
            </a:r>
            <a:r>
              <a:rPr lang="en-US" dirty="0"/>
              <a:t>Budget= [10km × 0.35dB/km] + [0.1dB × 2] + [0.75dB × 2] + [3.0dB] = </a:t>
            </a:r>
            <a:r>
              <a:rPr lang="en-US" dirty="0" smtClean="0">
                <a:solidFill>
                  <a:srgbClr val="FF0000"/>
                </a:solidFill>
              </a:rPr>
              <a:t>8.2dB</a:t>
            </a:r>
          </a:p>
          <a:p>
            <a:pPr>
              <a:buFont typeface="Wingdings" panose="05000000000000000000" pitchFamily="2" charset="2"/>
              <a:buChar char="Ø"/>
            </a:pPr>
            <a:endParaRPr lang="en-US" dirty="0"/>
          </a:p>
          <a:p>
            <a:pPr marL="109728" indent="0">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60</a:t>
            </a:fld>
            <a:endParaRPr lang="en-US"/>
          </a:p>
        </p:txBody>
      </p:sp>
      <p:sp>
        <p:nvSpPr>
          <p:cNvPr id="4" name="Title 3"/>
          <p:cNvSpPr>
            <a:spLocks noGrp="1"/>
          </p:cNvSpPr>
          <p:nvPr>
            <p:ph type="title"/>
          </p:nvPr>
        </p:nvSpPr>
        <p:spPr/>
        <p:txBody>
          <a:bodyPr/>
          <a:lstStyle/>
          <a:p>
            <a:r>
              <a:rPr lang="en-US" b="0" dirty="0" smtClean="0">
                <a:effectLst/>
              </a:rPr>
              <a:t>Link budget (loss) calculation</a:t>
            </a:r>
            <a:endParaRPr lang="en-US" dirty="0"/>
          </a:p>
        </p:txBody>
      </p:sp>
    </p:spTree>
    <p:extLst>
      <p:ext uri="{BB962C8B-B14F-4D97-AF65-F5344CB8AC3E}">
        <p14:creationId xmlns:p14="http://schemas.microsoft.com/office/powerpoint/2010/main" val="33349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7</a:t>
            </a:fld>
            <a:endParaRPr lang="en-US"/>
          </a:p>
        </p:txBody>
      </p:sp>
      <p:sp>
        <p:nvSpPr>
          <p:cNvPr id="7" name="TextBox 6"/>
          <p:cNvSpPr txBox="1"/>
          <p:nvPr/>
        </p:nvSpPr>
        <p:spPr>
          <a:xfrm>
            <a:off x="1364344" y="424511"/>
            <a:ext cx="9564914" cy="707886"/>
          </a:xfrm>
          <a:prstGeom prst="rect">
            <a:avLst/>
          </a:prstGeom>
          <a:noFill/>
        </p:spPr>
        <p:txBody>
          <a:bodyPr wrap="square" rtlCol="0">
            <a:spAutoFit/>
          </a:bodyPr>
          <a:lstStyle/>
          <a:p>
            <a:pPr algn="ctr"/>
            <a:r>
              <a:rPr lang="en-US" sz="4000" dirty="0" smtClean="0"/>
              <a:t>Phototransistor</a:t>
            </a:r>
            <a:endParaRPr lang="en-US" sz="4000" dirty="0"/>
          </a:p>
        </p:txBody>
      </p:sp>
      <p:pic>
        <p:nvPicPr>
          <p:cNvPr id="5" name="Picture 4"/>
          <p:cNvPicPr/>
          <p:nvPr/>
        </p:nvPicPr>
        <p:blipFill>
          <a:blip r:embed="rId2"/>
          <a:srcRect l="14334" t="26258" r="46751" b="39817"/>
          <a:stretch>
            <a:fillRect/>
          </a:stretch>
        </p:blipFill>
        <p:spPr bwMode="auto">
          <a:xfrm>
            <a:off x="2685143" y="2179899"/>
            <a:ext cx="7048601" cy="297267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2472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8</a:t>
            </a:fld>
            <a:endParaRPr lang="en-US"/>
          </a:p>
        </p:txBody>
      </p:sp>
      <p:sp>
        <p:nvSpPr>
          <p:cNvPr id="7" name="TextBox 6"/>
          <p:cNvSpPr txBox="1"/>
          <p:nvPr/>
        </p:nvSpPr>
        <p:spPr>
          <a:xfrm>
            <a:off x="1364344" y="424511"/>
            <a:ext cx="9564914" cy="707886"/>
          </a:xfrm>
          <a:prstGeom prst="rect">
            <a:avLst/>
          </a:prstGeom>
          <a:noFill/>
        </p:spPr>
        <p:txBody>
          <a:bodyPr wrap="square" rtlCol="0">
            <a:spAutoFit/>
          </a:bodyPr>
          <a:lstStyle/>
          <a:p>
            <a:pPr algn="ctr"/>
            <a:r>
              <a:rPr lang="en-US" sz="4000" dirty="0" smtClean="0"/>
              <a:t>Symbol of Phototransistor</a:t>
            </a:r>
            <a:endParaRPr lang="en-US" sz="4000" dirty="0"/>
          </a:p>
        </p:txBody>
      </p:sp>
      <p:pic>
        <p:nvPicPr>
          <p:cNvPr id="5" name="Picture 4"/>
          <p:cNvPicPr/>
          <p:nvPr/>
        </p:nvPicPr>
        <p:blipFill>
          <a:blip r:embed="rId2"/>
          <a:srcRect l="13101" t="29322" r="51805" b="26032"/>
          <a:stretch>
            <a:fillRect/>
          </a:stretch>
        </p:blipFill>
        <p:spPr bwMode="auto">
          <a:xfrm>
            <a:off x="3178628" y="1986163"/>
            <a:ext cx="6049845" cy="368892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0132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9</a:t>
            </a:fld>
            <a:endParaRPr lang="en-US"/>
          </a:p>
        </p:txBody>
      </p:sp>
      <p:sp>
        <p:nvSpPr>
          <p:cNvPr id="7" name="TextBox 6"/>
          <p:cNvSpPr txBox="1"/>
          <p:nvPr/>
        </p:nvSpPr>
        <p:spPr>
          <a:xfrm>
            <a:off x="1364344" y="424511"/>
            <a:ext cx="9564914" cy="1323439"/>
          </a:xfrm>
          <a:prstGeom prst="rect">
            <a:avLst/>
          </a:prstGeom>
          <a:noFill/>
        </p:spPr>
        <p:txBody>
          <a:bodyPr wrap="square" rtlCol="0">
            <a:spAutoFit/>
          </a:bodyPr>
          <a:lstStyle/>
          <a:p>
            <a:pPr algn="ctr"/>
            <a:r>
              <a:rPr lang="en-US" sz="4000" dirty="0" smtClean="0"/>
              <a:t>Home work Photodiode </a:t>
            </a:r>
            <a:r>
              <a:rPr lang="en-US" sz="4000" dirty="0" err="1" smtClean="0"/>
              <a:t>vs</a:t>
            </a:r>
            <a:r>
              <a:rPr lang="en-US" sz="4000" dirty="0" smtClean="0"/>
              <a:t> Phototransistor </a:t>
            </a:r>
            <a:r>
              <a:rPr lang="en-US" sz="4000" dirty="0" err="1" smtClean="0"/>
              <a:t>vs</a:t>
            </a:r>
            <a:r>
              <a:rPr lang="en-US" sz="4000" dirty="0" smtClean="0"/>
              <a:t> </a:t>
            </a:r>
            <a:r>
              <a:rPr lang="en-US" sz="4000" dirty="0" err="1" smtClean="0"/>
              <a:t>Photoresistor</a:t>
            </a:r>
            <a:endParaRPr lang="en-US" sz="4000" dirty="0"/>
          </a:p>
        </p:txBody>
      </p:sp>
      <p:sp>
        <p:nvSpPr>
          <p:cNvPr id="6" name="Rectangle 5"/>
          <p:cNvSpPr/>
          <p:nvPr/>
        </p:nvSpPr>
        <p:spPr>
          <a:xfrm>
            <a:off x="3187992" y="3244334"/>
            <a:ext cx="5816016" cy="923330"/>
          </a:xfrm>
          <a:prstGeom prst="rect">
            <a:avLst/>
          </a:prstGeom>
        </p:spPr>
        <p:txBody>
          <a:bodyPr wrap="none">
            <a:spAutoFit/>
          </a:bodyPr>
          <a:lstStyle/>
          <a:p>
            <a:r>
              <a:rPr lang="en-US" dirty="0" smtClean="0">
                <a:hlinkClick r:id="rId2"/>
              </a:rPr>
              <a:t>https://www.youtube.com/watch?v=DNAgJrnj4EM</a:t>
            </a:r>
            <a:endParaRPr lang="en-US" dirty="0" smtClean="0"/>
          </a:p>
          <a:p>
            <a:r>
              <a:rPr lang="en-US" dirty="0"/>
              <a:t>https://www.youtube.com/watch?v=YbQJq0o3J0k</a:t>
            </a:r>
          </a:p>
          <a:p>
            <a:endParaRPr lang="en-US" dirty="0"/>
          </a:p>
        </p:txBody>
      </p:sp>
    </p:spTree>
    <p:extLst>
      <p:ext uri="{BB962C8B-B14F-4D97-AF65-F5344CB8AC3E}">
        <p14:creationId xmlns:p14="http://schemas.microsoft.com/office/powerpoint/2010/main" val="37331652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7914</TotalTime>
  <Words>1652</Words>
  <Application>Microsoft Office PowerPoint</Application>
  <PresentationFormat>Widescreen</PresentationFormat>
  <Paragraphs>186</Paragraphs>
  <Slides>60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Lucida Sans Unicode</vt:lpstr>
      <vt:lpstr>Verdana</vt:lpstr>
      <vt:lpstr>Wingdings</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Fiber Joints</vt:lpstr>
      <vt:lpstr>Splice</vt:lpstr>
      <vt:lpstr>Splice</vt:lpstr>
      <vt:lpstr>Splice</vt:lpstr>
      <vt:lpstr>Splice</vt:lpstr>
      <vt:lpstr>Splice</vt:lpstr>
      <vt:lpstr>Splice</vt:lpstr>
      <vt:lpstr>Connector</vt:lpstr>
      <vt:lpstr>Coupler</vt:lpstr>
      <vt:lpstr>Coupler</vt:lpstr>
      <vt:lpstr>PowerPoint Presentation</vt:lpstr>
      <vt:lpstr>T and Star Coupler </vt:lpstr>
      <vt:lpstr>Coupler</vt:lpstr>
      <vt:lpstr>Coupler</vt:lpstr>
      <vt:lpstr>Splitter and Combiner</vt:lpstr>
      <vt:lpstr>Coupler</vt:lpstr>
      <vt:lpstr>Coupler </vt:lpstr>
      <vt:lpstr>Fiber Splices (Ref Videos)</vt:lpstr>
      <vt:lpstr>PowerPoint Presentation</vt:lpstr>
      <vt:lpstr>Optical Amplifiers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Optical Link Connections in Electronic Networks</vt:lpstr>
      <vt:lpstr>FDDI Fiber Distributed Data Interface</vt:lpstr>
      <vt:lpstr>PowerPoint Presentation</vt:lpstr>
      <vt:lpstr>PowerPoint Presentation</vt:lpstr>
      <vt:lpstr>FDDI Network Protocol (see ref pdf)</vt:lpstr>
      <vt:lpstr>FDDI Frame Format</vt:lpstr>
      <vt:lpstr>ATM Asynchronous Transfer Mode</vt:lpstr>
      <vt:lpstr>ATM UNI/NNI Cell Format (see ref pdf)</vt:lpstr>
      <vt:lpstr>WDM Wavelength Division Multiplexing</vt:lpstr>
      <vt:lpstr>WDM System</vt:lpstr>
      <vt:lpstr>WDM System</vt:lpstr>
      <vt:lpstr>Concept and Process of WDM</vt:lpstr>
      <vt:lpstr>PowerPoint Presentation</vt:lpstr>
      <vt:lpstr>Categories of WDM</vt:lpstr>
      <vt:lpstr>Fiber Optic Link Budget Calculation</vt:lpstr>
      <vt:lpstr>Basic elements influence the fiber optic system link budget:</vt:lpstr>
      <vt:lpstr>Commonly accepted loss values for the link budget calculation</vt:lpstr>
      <vt:lpstr>Link budget (loss) calculation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691</cp:revision>
  <dcterms:created xsi:type="dcterms:W3CDTF">2015-03-05T10:33:53Z</dcterms:created>
  <dcterms:modified xsi:type="dcterms:W3CDTF">2025-04-20T16:28:30Z</dcterms:modified>
</cp:coreProperties>
</file>